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57" r:id="rId10"/>
    <p:sldId id="277" r:id="rId11"/>
    <p:sldId id="275" r:id="rId12"/>
    <p:sldId id="258" r:id="rId13"/>
    <p:sldId id="259" r:id="rId14"/>
    <p:sldId id="260" r:id="rId15"/>
    <p:sldId id="265" r:id="rId16"/>
    <p:sldId id="266" r:id="rId17"/>
    <p:sldId id="261" r:id="rId18"/>
    <p:sldId id="262" r:id="rId19"/>
    <p:sldId id="263" r:id="rId20"/>
    <p:sldId id="264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8" r:id="rId30"/>
    <p:sldId id="280" r:id="rId31"/>
    <p:sldId id="281" r:id="rId32"/>
    <p:sldId id="282" r:id="rId33"/>
    <p:sldId id="283" r:id="rId34"/>
    <p:sldId id="290" r:id="rId35"/>
    <p:sldId id="284" r:id="rId36"/>
    <p:sldId id="286" r:id="rId37"/>
    <p:sldId id="287" r:id="rId38"/>
    <p:sldId id="285" r:id="rId39"/>
    <p:sldId id="288" r:id="rId40"/>
    <p:sldId id="289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0" autoAdjust="0"/>
    <p:restoredTop sz="75613" autoAdjust="0"/>
  </p:normalViewPr>
  <p:slideViewPr>
    <p:cSldViewPr>
      <p:cViewPr varScale="1">
        <p:scale>
          <a:sx n="66" d="100"/>
          <a:sy n="66" d="100"/>
        </p:scale>
        <p:origin x="1877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3959B-F92B-4A91-B3FA-2D205766B312}" type="datetimeFigureOut">
              <a:rPr lang="cs-CZ" smtClean="0"/>
              <a:t>28.2.2020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74132-D58F-4846-90D4-1BC146499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13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74132-D58F-4846-90D4-1BC146499979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3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74132-D58F-4846-90D4-1BC146499979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89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74132-D58F-4846-90D4-1BC146499979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13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C1AB-90D1-4F48-A5EB-C3AFB337F11B}" type="datetimeFigureOut">
              <a:rPr lang="cs-CZ" smtClean="0"/>
              <a:t>28.2.2020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AFB2-1780-4BF1-87D4-9C797DD542C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C1AB-90D1-4F48-A5EB-C3AFB337F11B}" type="datetimeFigureOut">
              <a:rPr lang="cs-CZ" smtClean="0"/>
              <a:t>28.2.2020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AFB2-1780-4BF1-87D4-9C797DD542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C1AB-90D1-4F48-A5EB-C3AFB337F11B}" type="datetimeFigureOut">
              <a:rPr lang="cs-CZ" smtClean="0"/>
              <a:t>28.2.2020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AFB2-1780-4BF1-87D4-9C797DD542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C1AB-90D1-4F48-A5EB-C3AFB337F11B}" type="datetimeFigureOut">
              <a:rPr lang="cs-CZ" smtClean="0"/>
              <a:t>28.2.2020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AFB2-1780-4BF1-87D4-9C797DD542C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C1AB-90D1-4F48-A5EB-C3AFB337F11B}" type="datetimeFigureOut">
              <a:rPr lang="cs-CZ" smtClean="0"/>
              <a:t>28.2.2020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AFB2-1780-4BF1-87D4-9C797DD542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C1AB-90D1-4F48-A5EB-C3AFB337F11B}" type="datetimeFigureOut">
              <a:rPr lang="cs-CZ" smtClean="0"/>
              <a:t>28.2.2020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AFB2-1780-4BF1-87D4-9C797DD542C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C1AB-90D1-4F48-A5EB-C3AFB337F11B}" type="datetimeFigureOut">
              <a:rPr lang="cs-CZ" smtClean="0"/>
              <a:t>28.2.2020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AFB2-1780-4BF1-87D4-9C797DD542C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C1AB-90D1-4F48-A5EB-C3AFB337F11B}" type="datetimeFigureOut">
              <a:rPr lang="cs-CZ" smtClean="0"/>
              <a:t>28.2.2020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AFB2-1780-4BF1-87D4-9C797DD542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C1AB-90D1-4F48-A5EB-C3AFB337F11B}" type="datetimeFigureOut">
              <a:rPr lang="cs-CZ" smtClean="0"/>
              <a:t>28.2.2020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AFB2-1780-4BF1-87D4-9C797DD542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C1AB-90D1-4F48-A5EB-C3AFB337F11B}" type="datetimeFigureOut">
              <a:rPr lang="cs-CZ" smtClean="0"/>
              <a:t>28.2.2020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AFB2-1780-4BF1-87D4-9C797DD542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C1AB-90D1-4F48-A5EB-C3AFB337F11B}" type="datetimeFigureOut">
              <a:rPr lang="cs-CZ" smtClean="0"/>
              <a:t>28.2.2020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AFB2-1780-4BF1-87D4-9C797DD542C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DEC1AB-90D1-4F48-A5EB-C3AFB337F11B}" type="datetimeFigureOut">
              <a:rPr lang="cs-CZ" smtClean="0"/>
              <a:t>28.2.2020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44AFB2-1780-4BF1-87D4-9C797DD542C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27687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 err="1" smtClean="0"/>
              <a:t>Vznik</a:t>
            </a:r>
            <a:r>
              <a:rPr lang="en-US" dirty="0" smtClean="0"/>
              <a:t> </a:t>
            </a:r>
            <a:r>
              <a:rPr lang="en-US" dirty="0" err="1" smtClean="0"/>
              <a:t>kvantov</a:t>
            </a:r>
            <a:r>
              <a:rPr lang="cs-CZ" dirty="0" smtClean="0"/>
              <a:t>é mechaniky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5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sz="4400" dirty="0" smtClean="0"/>
              <a:t>Záření absolutně černého tělesa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85384" y="1403648"/>
            <a:ext cx="3698584" cy="50405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BB </a:t>
            </a:r>
            <a:r>
              <a:rPr lang="en-US" sz="2800" dirty="0" err="1" smtClean="0"/>
              <a:t>lze</a:t>
            </a:r>
            <a:r>
              <a:rPr lang="en-US" sz="2800" dirty="0" smtClean="0"/>
              <a:t> </a:t>
            </a:r>
            <a:r>
              <a:rPr lang="en-US" sz="2800" dirty="0" err="1" smtClean="0"/>
              <a:t>realizovat</a:t>
            </a:r>
            <a:r>
              <a:rPr lang="en-US" sz="2800" dirty="0" smtClean="0"/>
              <a:t> </a:t>
            </a:r>
            <a:r>
              <a:rPr lang="en-US" sz="2800" dirty="0" err="1" smtClean="0"/>
              <a:t>pomoc</a:t>
            </a:r>
            <a:r>
              <a:rPr lang="cs-CZ" sz="2800" dirty="0" smtClean="0"/>
              <a:t>í dutiny zahřáté na teplotu T</a:t>
            </a:r>
            <a:endParaRPr lang="en-US" sz="2800" dirty="0" smtClean="0"/>
          </a:p>
          <a:p>
            <a:pPr marL="45720" indent="0">
              <a:buNone/>
            </a:pPr>
            <a:endParaRPr lang="cs-CZ" sz="2800" dirty="0" smtClean="0"/>
          </a:p>
          <a:p>
            <a:pPr marL="45720" indent="0">
              <a:buNone/>
            </a:pPr>
            <a:endParaRPr lang="cs-CZ" sz="28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722061" y="1130375"/>
            <a:ext cx="3816424" cy="795973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Zaoblený obdélník 6"/>
          <p:cNvSpPr/>
          <p:nvPr/>
        </p:nvSpPr>
        <p:spPr>
          <a:xfrm>
            <a:off x="734172" y="1097439"/>
            <a:ext cx="3981844" cy="96757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4" tIns="0" rIns="219094" bIns="0" numCol="1" spcCol="1270" anchor="ctr" anchorCtr="0">
            <a:noAutofit/>
          </a:bodyPr>
          <a:lstStyle/>
          <a:p>
            <a:r>
              <a:rPr lang="cs-CZ" sz="3200" dirty="0" err="1" smtClean="0"/>
              <a:t>Kirchhoff</a:t>
            </a:r>
            <a:r>
              <a:rPr lang="en-US" sz="3200" dirty="0" smtClean="0"/>
              <a:t> </a:t>
            </a:r>
            <a:r>
              <a:rPr lang="en-US" sz="3200" dirty="0"/>
              <a:t>(</a:t>
            </a:r>
            <a:r>
              <a:rPr lang="en-US" sz="3200" dirty="0" smtClean="0"/>
              <a:t>1</a:t>
            </a:r>
            <a:r>
              <a:rPr lang="cs-CZ" sz="3200" dirty="0" smtClean="0"/>
              <a:t>859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04" y="1340063"/>
            <a:ext cx="3846155" cy="2977668"/>
          </a:xfrm>
          <a:prstGeom prst="rect">
            <a:avLst/>
          </a:prstGeom>
        </p:spPr>
      </p:pic>
      <p:grpSp>
        <p:nvGrpSpPr>
          <p:cNvPr id="15" name="Skupina 14"/>
          <p:cNvGrpSpPr/>
          <p:nvPr/>
        </p:nvGrpSpPr>
        <p:grpSpPr>
          <a:xfrm>
            <a:off x="902591" y="4861647"/>
            <a:ext cx="7488832" cy="1165706"/>
            <a:chOff x="0" y="406950"/>
            <a:chExt cx="8308513" cy="2432826"/>
          </a:xfrm>
          <a:scene3d>
            <a:camera prst="orthographicFront"/>
            <a:lightRig rig="flat" dir="t"/>
          </a:scene3d>
        </p:grpSpPr>
        <p:sp>
          <p:nvSpPr>
            <p:cNvPr id="16" name="Obdélník 15"/>
            <p:cNvSpPr/>
            <p:nvPr/>
          </p:nvSpPr>
          <p:spPr>
            <a:xfrm>
              <a:off x="27791" y="883626"/>
              <a:ext cx="8280722" cy="1956150"/>
            </a:xfrm>
            <a:prstGeom prst="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bdélník 16"/>
                <p:cNvSpPr/>
                <p:nvPr/>
              </p:nvSpPr>
              <p:spPr>
                <a:xfrm>
                  <a:off x="0" y="406950"/>
                  <a:ext cx="8280722" cy="1956150"/>
                </a:xfrm>
                <a:prstGeom prst="rect">
                  <a:avLst/>
                </a:prstGeom>
                <a:sp3d z="1905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42676" tIns="562356" rIns="642676" bIns="163576" numCol="1" spcCol="1270" anchor="t" anchorCtr="0">
                  <a:noAutofit/>
                </a:bodyPr>
                <a:lstStyle/>
                <a:p>
                  <a:pPr marL="0" lvl="1" algn="l" defTabSz="102235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320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sz="32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32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32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?</m:t>
                        </m:r>
                      </m:oMath>
                    </m:oMathPara>
                  </a14:m>
                  <a:endParaRPr lang="cs-CZ" sz="3200" kern="1200" dirty="0"/>
                </a:p>
              </p:txBody>
            </p:sp>
          </mc:Choice>
          <mc:Fallback xmlns="">
            <p:sp>
              <p:nvSpPr>
                <p:cNvPr id="6" name="Obdélník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06950"/>
                  <a:ext cx="8280722" cy="195615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Skupina 17"/>
          <p:cNvGrpSpPr/>
          <p:nvPr/>
        </p:nvGrpSpPr>
        <p:grpSpPr>
          <a:xfrm>
            <a:off x="1554724" y="4176155"/>
            <a:ext cx="6322583" cy="1093654"/>
            <a:chOff x="-284723" y="-197721"/>
            <a:chExt cx="6520313" cy="638774"/>
          </a:xfrm>
          <a:scene3d>
            <a:camera prst="orthographicFront"/>
            <a:lightRig rig="flat" dir="t"/>
          </a:scene3d>
        </p:grpSpPr>
        <p:sp>
          <p:nvSpPr>
            <p:cNvPr id="19" name="Zaoblený obdélník 18"/>
            <p:cNvSpPr/>
            <p:nvPr/>
          </p:nvSpPr>
          <p:spPr>
            <a:xfrm>
              <a:off x="-284723" y="-36828"/>
              <a:ext cx="6460615" cy="477881"/>
            </a:xfrm>
            <a:prstGeom prst="roundRect">
              <a:avLst/>
            </a:prstGeom>
            <a:solidFill>
              <a:schemeClr val="accent6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cs-CZ" sz="3200" dirty="0" smtClean="0"/>
                <a:t>Spektrální hustota energie</a:t>
              </a:r>
              <a:endParaRPr lang="cs-CZ" sz="3200" dirty="0"/>
            </a:p>
          </p:txBody>
        </p:sp>
        <p:sp>
          <p:nvSpPr>
            <p:cNvPr id="20" name="Zaoblený obdélník 6"/>
            <p:cNvSpPr/>
            <p:nvPr/>
          </p:nvSpPr>
          <p:spPr>
            <a:xfrm>
              <a:off x="408970" y="-197721"/>
              <a:ext cx="5826620" cy="6187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9094" tIns="0" rIns="219094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80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26617" y="4229708"/>
            <a:ext cx="8542286" cy="525658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/>
              <a:t>V</a:t>
            </a:r>
            <a:r>
              <a:rPr lang="en-US" sz="2800" dirty="0" err="1" smtClean="0"/>
              <a:t>yz</a:t>
            </a:r>
            <a:r>
              <a:rPr lang="cs-CZ" sz="2800" dirty="0" err="1" smtClean="0"/>
              <a:t>ářená</a:t>
            </a:r>
            <a:r>
              <a:rPr lang="cs-CZ" sz="2800" dirty="0" smtClean="0"/>
              <a:t> energie je úměrná čtvrté mocnině T</a:t>
            </a:r>
            <a:r>
              <a:rPr lang="en-US" sz="2800" dirty="0" smtClean="0"/>
              <a:t> </a:t>
            </a:r>
          </a:p>
          <a:p>
            <a:pPr marL="45720" indent="0">
              <a:buNone/>
            </a:pPr>
            <a:endParaRPr lang="en-US" sz="2800" dirty="0" smtClean="0"/>
          </a:p>
          <a:p>
            <a:pPr marL="45720" indent="0">
              <a:buNone/>
            </a:pPr>
            <a:endParaRPr lang="en-US" sz="2800" dirty="0"/>
          </a:p>
          <a:p>
            <a:pPr marL="45720" indent="0">
              <a:buNone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260648"/>
            <a:ext cx="889248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4400" dirty="0" err="1" smtClean="0"/>
              <a:t>Vlastnosti</a:t>
            </a:r>
            <a:r>
              <a:rPr lang="en-US" sz="4400" dirty="0" smtClean="0"/>
              <a:t> </a:t>
            </a:r>
            <a:r>
              <a:rPr lang="cs-CZ" sz="4400" dirty="0" smtClean="0"/>
              <a:t>spektrální hustoty</a:t>
            </a:r>
            <a:endParaRPr lang="cs-CZ" sz="44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952800" y="4524883"/>
            <a:ext cx="6766472" cy="2075706"/>
            <a:chOff x="337029" y="3307564"/>
            <a:chExt cx="8296871" cy="3569904"/>
          </a:xfrm>
          <a:scene3d>
            <a:camera prst="orthographicFront"/>
            <a:lightRig rig="flat" dir="t"/>
          </a:scene3d>
        </p:grpSpPr>
        <p:sp>
          <p:nvSpPr>
            <p:cNvPr id="6" name="Obdélník 5"/>
            <p:cNvSpPr/>
            <p:nvPr/>
          </p:nvSpPr>
          <p:spPr>
            <a:xfrm>
              <a:off x="353178" y="4006664"/>
              <a:ext cx="8280722" cy="2870804"/>
            </a:xfrm>
            <a:prstGeom prst="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délník 6"/>
                <p:cNvSpPr/>
                <p:nvPr/>
              </p:nvSpPr>
              <p:spPr>
                <a:xfrm>
                  <a:off x="337029" y="3307564"/>
                  <a:ext cx="8280722" cy="1956150"/>
                </a:xfrm>
                <a:prstGeom prst="rect">
                  <a:avLst/>
                </a:prstGeom>
                <a:sp3d z="1905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42676" tIns="562356" rIns="642676" bIns="163576" numCol="1" spcCol="1270" anchor="t" anchorCtr="0">
                  <a:noAutofit/>
                </a:bodyPr>
                <a:lstStyle/>
                <a:p>
                  <a:pPr marL="0" lvl="1" defTabSz="102235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32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32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nary>
                          <m:naryPr>
                            <m:limLoc m:val="undOvr"/>
                            <m:ctrlPr>
                              <a:rPr lang="en-US" sz="32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sz="32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cs-CZ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</m:nary>
                        <m:r>
                          <a:rPr lang="en-US" sz="32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sz="32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32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32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cs-CZ" sz="3200" kern="1200" dirty="0"/>
                </a:p>
              </p:txBody>
            </p:sp>
          </mc:Choice>
          <mc:Fallback xmlns="">
            <p:sp>
              <p:nvSpPr>
                <p:cNvPr id="7" name="Obdélník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029" y="3307564"/>
                  <a:ext cx="8280722" cy="1956150"/>
                </a:xfrm>
                <a:prstGeom prst="rect">
                  <a:avLst/>
                </a:prstGeom>
                <a:blipFill>
                  <a:blip r:embed="rId2"/>
                  <a:stretch>
                    <a:fillRect b="-63874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75" y="2157230"/>
            <a:ext cx="1750789" cy="214382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2" y="2182269"/>
            <a:ext cx="1797993" cy="2124029"/>
          </a:xfrm>
          <a:prstGeom prst="rect">
            <a:avLst/>
          </a:prstGeom>
        </p:spPr>
      </p:pic>
      <p:sp>
        <p:nvSpPr>
          <p:cNvPr id="12" name="Zaoblený obdélník 11"/>
          <p:cNvSpPr/>
          <p:nvPr/>
        </p:nvSpPr>
        <p:spPr>
          <a:xfrm>
            <a:off x="683568" y="1120090"/>
            <a:ext cx="3083272" cy="956409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Zaoblený obdélník 6"/>
          <p:cNvSpPr/>
          <p:nvPr/>
        </p:nvSpPr>
        <p:spPr>
          <a:xfrm>
            <a:off x="734172" y="1097439"/>
            <a:ext cx="3399555" cy="96757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4" tIns="0" rIns="219094" bIns="0" numCol="1" spcCol="1270" anchor="ctr" anchorCtr="0">
            <a:noAutofit/>
          </a:bodyPr>
          <a:lstStyle/>
          <a:p>
            <a:r>
              <a:rPr lang="cs-CZ" sz="3200" dirty="0" smtClean="0"/>
              <a:t>Stefan</a:t>
            </a:r>
            <a:r>
              <a:rPr lang="en-US" sz="3200" dirty="0" smtClean="0"/>
              <a:t> </a:t>
            </a:r>
            <a:r>
              <a:rPr lang="en-US" sz="3200" dirty="0"/>
              <a:t>(</a:t>
            </a:r>
            <a:r>
              <a:rPr lang="en-US" sz="3200" dirty="0" smtClean="0"/>
              <a:t>1</a:t>
            </a:r>
            <a:r>
              <a:rPr lang="cs-CZ" sz="3200" dirty="0" smtClean="0"/>
              <a:t>879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6" name="Zaoblený obdélník 15"/>
          <p:cNvSpPr/>
          <p:nvPr/>
        </p:nvSpPr>
        <p:spPr>
          <a:xfrm>
            <a:off x="4336036" y="1129227"/>
            <a:ext cx="3720454" cy="956409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Zaoblený obdélník 6"/>
          <p:cNvSpPr/>
          <p:nvPr/>
        </p:nvSpPr>
        <p:spPr>
          <a:xfrm>
            <a:off x="4386640" y="1106576"/>
            <a:ext cx="3669850" cy="96757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4" tIns="0" rIns="219094" bIns="0" numCol="1" spcCol="1270" anchor="ctr" anchorCtr="0">
            <a:noAutofit/>
          </a:bodyPr>
          <a:lstStyle/>
          <a:p>
            <a:r>
              <a:rPr lang="cs-CZ" sz="3200" dirty="0" err="1" smtClean="0"/>
              <a:t>Boltzmann</a:t>
            </a:r>
            <a:r>
              <a:rPr lang="en-US" sz="3200" dirty="0" smtClean="0"/>
              <a:t> </a:t>
            </a:r>
            <a:r>
              <a:rPr lang="en-US" sz="3200" dirty="0"/>
              <a:t>(</a:t>
            </a:r>
            <a:r>
              <a:rPr lang="en-US" sz="3200" dirty="0" smtClean="0"/>
              <a:t>1</a:t>
            </a:r>
            <a:r>
              <a:rPr lang="cs-CZ" sz="3200" dirty="0" smtClean="0"/>
              <a:t>884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16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544" y="1268760"/>
                <a:ext cx="8542286" cy="5256584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endParaRPr lang="en-US" sz="2800" dirty="0" smtClean="0"/>
              </a:p>
              <a:p>
                <a:pPr marL="45720" indent="0">
                  <a:buNone/>
                </a:pPr>
                <a:endParaRPr lang="cs-CZ" sz="2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 smtClean="0"/>
                  <a:t>P</a:t>
                </a:r>
                <a:r>
                  <a:rPr lang="en-US" sz="2800" dirty="0" err="1" smtClean="0"/>
                  <a:t>osunovac</a:t>
                </a:r>
                <a:r>
                  <a:rPr lang="cs-CZ" sz="2800" dirty="0" smtClean="0"/>
                  <a:t>í zákon</a:t>
                </a:r>
                <a:endParaRPr lang="en-US" sz="2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Maximum </a:t>
                </a:r>
                <a:r>
                  <a:rPr lang="en-US" sz="2800" dirty="0" err="1" smtClean="0"/>
                  <a:t>energie</a:t>
                </a:r>
                <a:r>
                  <a:rPr lang="en-US" sz="2800" dirty="0" smtClean="0"/>
                  <a:t> je </a:t>
                </a:r>
                <a:r>
                  <a:rPr lang="en-US" sz="2800" dirty="0" err="1" smtClean="0"/>
                  <a:t>na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vy</a:t>
                </a:r>
                <a:r>
                  <a:rPr lang="cs-CZ" sz="2800" dirty="0" err="1" smtClean="0"/>
                  <a:t>zařováno</a:t>
                </a:r>
                <a:r>
                  <a:rPr lang="cs-CZ" sz="2800" dirty="0" smtClean="0"/>
                  <a:t> na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type m:val="lin"/>
                        <m:ctrlPr>
                          <a:rPr lang="cs-CZ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cs-CZ" sz="2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Wien</a:t>
                </a:r>
                <a:r>
                  <a:rPr lang="cs-CZ" sz="2800" dirty="0" err="1"/>
                  <a:t>ův</a:t>
                </a:r>
                <a:r>
                  <a:rPr lang="cs-CZ" sz="2800" dirty="0"/>
                  <a:t> vztah </a:t>
                </a:r>
                <a:r>
                  <a:rPr lang="en-US" sz="2800" dirty="0"/>
                  <a:t>(1896) </a:t>
                </a:r>
                <a:r>
                  <a:rPr lang="cs-CZ" sz="2800" dirty="0" smtClean="0"/>
                  <a:t>- odhad pro velké frekvence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4" y="1268760"/>
                <a:ext cx="8542286" cy="5256584"/>
              </a:xfrm>
              <a:blipFill>
                <a:blip r:embed="rId2"/>
                <a:stretch>
                  <a:fillRect l="-14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Nadpis 1"/>
          <p:cNvSpPr txBox="1">
            <a:spLocks/>
          </p:cNvSpPr>
          <p:nvPr/>
        </p:nvSpPr>
        <p:spPr>
          <a:xfrm>
            <a:off x="251520" y="260648"/>
            <a:ext cx="889248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4400" dirty="0" err="1" smtClean="0"/>
              <a:t>Vlastnosti</a:t>
            </a:r>
            <a:r>
              <a:rPr lang="en-US" sz="4400" dirty="0" smtClean="0"/>
              <a:t> </a:t>
            </a:r>
            <a:r>
              <a:rPr lang="cs-CZ" sz="4400" dirty="0" smtClean="0"/>
              <a:t>spektrální hustoty</a:t>
            </a:r>
            <a:endParaRPr lang="cs-CZ" sz="44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-1188640" y="2551468"/>
            <a:ext cx="8624141" cy="1212036"/>
            <a:chOff x="0" y="406950"/>
            <a:chExt cx="8280722" cy="2084524"/>
          </a:xfrm>
          <a:scene3d>
            <a:camera prst="orthographicFront"/>
            <a:lightRig rig="flat" dir="t"/>
          </a:scene3d>
        </p:grpSpPr>
        <p:sp>
          <p:nvSpPr>
            <p:cNvPr id="9" name="Obdélník 8"/>
            <p:cNvSpPr/>
            <p:nvPr/>
          </p:nvSpPr>
          <p:spPr>
            <a:xfrm>
              <a:off x="2005077" y="1106054"/>
              <a:ext cx="4010154" cy="1385420"/>
            </a:xfrm>
            <a:prstGeom prst="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délník 9"/>
                <p:cNvSpPr/>
                <p:nvPr/>
              </p:nvSpPr>
              <p:spPr>
                <a:xfrm>
                  <a:off x="0" y="406950"/>
                  <a:ext cx="8280722" cy="1956149"/>
                </a:xfrm>
                <a:prstGeom prst="rect">
                  <a:avLst/>
                </a:prstGeom>
                <a:sp3d z="1905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42676" tIns="562356" rIns="642676" bIns="163576" numCol="1" spcCol="1270" anchor="t" anchorCtr="0">
                  <a:noAutofit/>
                </a:bodyPr>
                <a:lstStyle/>
                <a:p>
                  <a:pPr marL="0" lvl="1" defTabSz="102235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320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sz="32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32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32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32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sz="32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32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num>
                          <m:den>
                            <m:r>
                              <a:rPr lang="en-US" sz="32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r>
                          <a:rPr lang="en-US" sz="32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cs-CZ" sz="3200" kern="1200" dirty="0"/>
                </a:p>
              </p:txBody>
            </p:sp>
          </mc:Choice>
          <mc:Fallback xmlns="">
            <p:sp>
              <p:nvSpPr>
                <p:cNvPr id="10" name="Obdélník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06950"/>
                  <a:ext cx="8280722" cy="195614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Zaoblený obdélník 10"/>
          <p:cNvSpPr/>
          <p:nvPr/>
        </p:nvSpPr>
        <p:spPr>
          <a:xfrm>
            <a:off x="963165" y="1331934"/>
            <a:ext cx="3083272" cy="956409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Zaoblený obdélník 6"/>
          <p:cNvSpPr/>
          <p:nvPr/>
        </p:nvSpPr>
        <p:spPr>
          <a:xfrm>
            <a:off x="978508" y="1283448"/>
            <a:ext cx="3399555" cy="96757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4" tIns="0" rIns="219094" bIns="0" numCol="1" spcCol="1270" anchor="ctr" anchorCtr="0">
            <a:noAutofit/>
          </a:bodyPr>
          <a:lstStyle/>
          <a:p>
            <a:r>
              <a:rPr lang="cs-CZ" sz="3200" dirty="0" err="1" smtClean="0"/>
              <a:t>Wien</a:t>
            </a:r>
            <a:r>
              <a:rPr lang="en-US" sz="3200" dirty="0" smtClean="0"/>
              <a:t> </a:t>
            </a:r>
            <a:r>
              <a:rPr lang="en-US" sz="3200" dirty="0"/>
              <a:t>(</a:t>
            </a:r>
            <a:r>
              <a:rPr lang="en-US" sz="3200" dirty="0" smtClean="0"/>
              <a:t>1</a:t>
            </a:r>
            <a:r>
              <a:rPr lang="cs-CZ" sz="3200" dirty="0" smtClean="0"/>
              <a:t>893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21" y="1096483"/>
            <a:ext cx="2010318" cy="2843164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1943483" y="5335684"/>
            <a:ext cx="4869159" cy="805547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2604737" y="5464080"/>
                <a:ext cx="3888432" cy="467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f>
                            <m:fPr>
                              <m:type m:val="lin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737" y="5464080"/>
                <a:ext cx="3888432" cy="4677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93304" y="2370841"/>
                <a:ext cx="8208912" cy="504056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cs-CZ" sz="2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 err="1" smtClean="0"/>
                  <a:t>Rayleigh-Jeansův</a:t>
                </a:r>
                <a:r>
                  <a:rPr lang="cs-CZ" sz="2800" dirty="0" smtClean="0"/>
                  <a:t> vztah </a:t>
                </a:r>
                <a:r>
                  <a:rPr lang="en-US" sz="2800" dirty="0" smtClean="0"/>
                  <a:t>(1900)</a:t>
                </a:r>
                <a:r>
                  <a:rPr lang="cs-CZ" sz="2800" dirty="0" smtClean="0"/>
                  <a:t> – funguje pro malá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cs-CZ" sz="2800" dirty="0" smtClean="0"/>
                  <a:t>, diverguje pro velké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cs-CZ" sz="2800" dirty="0" smtClean="0"/>
                  <a:t> </a:t>
                </a:r>
                <a:r>
                  <a:rPr lang="en-US" sz="2800" dirty="0" smtClean="0"/>
                  <a:t>(UV </a:t>
                </a:r>
                <a:r>
                  <a:rPr lang="en-US" sz="2800" dirty="0" err="1" smtClean="0"/>
                  <a:t>katastrofa</a:t>
                </a:r>
                <a:r>
                  <a:rPr lang="en-US" sz="2800" dirty="0" smtClean="0"/>
                  <a:t>)</a:t>
                </a:r>
                <a:endParaRPr lang="cs-CZ" sz="2800" dirty="0"/>
              </a:p>
              <a:p>
                <a:pPr marL="45720" indent="0">
                  <a:buNone/>
                </a:pPr>
                <a:endParaRPr lang="cs-CZ" sz="2800" dirty="0" smtClean="0"/>
              </a:p>
              <a:p>
                <a:pPr marL="45720" indent="0">
                  <a:buNone/>
                </a:pPr>
                <a:endParaRPr lang="cs-CZ" sz="2800" dirty="0"/>
              </a:p>
              <a:p>
                <a:pPr marL="45720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93304" y="2370841"/>
                <a:ext cx="8208912" cy="5040560"/>
              </a:xfrm>
              <a:blipFill>
                <a:blip r:embed="rId2"/>
                <a:stretch>
                  <a:fillRect l="-14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1"/>
          <p:cNvSpPr txBox="1">
            <a:spLocks/>
          </p:cNvSpPr>
          <p:nvPr/>
        </p:nvSpPr>
        <p:spPr>
          <a:xfrm>
            <a:off x="251520" y="260648"/>
            <a:ext cx="889248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4400" dirty="0" err="1"/>
              <a:t>Vlastnosti</a:t>
            </a:r>
            <a:r>
              <a:rPr lang="en-US" sz="4400" dirty="0"/>
              <a:t> </a:t>
            </a:r>
            <a:r>
              <a:rPr lang="cs-CZ" sz="4400" dirty="0"/>
              <a:t>spektrální hustoty</a:t>
            </a:r>
          </a:p>
        </p:txBody>
      </p:sp>
      <p:sp>
        <p:nvSpPr>
          <p:cNvPr id="7" name="Obdélník 6"/>
          <p:cNvSpPr/>
          <p:nvPr/>
        </p:nvSpPr>
        <p:spPr>
          <a:xfrm>
            <a:off x="1943483" y="5589240"/>
            <a:ext cx="4869160" cy="805547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3088768" y="5776571"/>
                <a:ext cx="25785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𝑘𝑇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768" y="5776571"/>
                <a:ext cx="257859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aoblený obdélník 9"/>
          <p:cNvSpPr/>
          <p:nvPr/>
        </p:nvSpPr>
        <p:spPr>
          <a:xfrm>
            <a:off x="1152110" y="1311037"/>
            <a:ext cx="2672732" cy="956409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Zaoblený obdélník 6"/>
          <p:cNvSpPr/>
          <p:nvPr/>
        </p:nvSpPr>
        <p:spPr>
          <a:xfrm>
            <a:off x="1475656" y="1243749"/>
            <a:ext cx="3399555" cy="96757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4" tIns="0" rIns="219094" bIns="0" numCol="1" spcCol="1270" anchor="ctr" anchorCtr="0">
            <a:noAutofit/>
          </a:bodyPr>
          <a:lstStyle/>
          <a:p>
            <a:r>
              <a:rPr lang="cs-CZ" sz="3200" dirty="0" err="1" smtClean="0"/>
              <a:t>Rayleigh</a:t>
            </a:r>
            <a:endParaRPr lang="en-US" sz="32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5220072" y="1306781"/>
            <a:ext cx="2092368" cy="956409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Zaoblený obdélník 6"/>
          <p:cNvSpPr/>
          <p:nvPr/>
        </p:nvSpPr>
        <p:spPr>
          <a:xfrm>
            <a:off x="5511303" y="1262927"/>
            <a:ext cx="2331082" cy="96757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4" tIns="0" rIns="219094" bIns="0" numCol="1" spcCol="1270" anchor="ctr" anchorCtr="0">
            <a:noAutofit/>
          </a:bodyPr>
          <a:lstStyle/>
          <a:p>
            <a:r>
              <a:rPr lang="cs-CZ" sz="3200" dirty="0" err="1" smtClean="0"/>
              <a:t>Jeans</a:t>
            </a:r>
            <a:endParaRPr lang="en-US" sz="3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67" y="2419385"/>
            <a:ext cx="1512168" cy="214123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87" y="2393953"/>
            <a:ext cx="1544849" cy="207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95536" y="1340768"/>
                <a:ext cx="8280920" cy="5256584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 smtClean="0"/>
                  <a:t>Perfektní souhlas s experimentálními daty</a:t>
                </a:r>
                <a:endParaRPr lang="en-US" sz="2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Pro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p</a:t>
                </a:r>
                <a:r>
                  <a:rPr lang="cs-CZ" sz="2800" dirty="0" err="1" smtClean="0"/>
                  <a:t>řechází</a:t>
                </a:r>
                <a:r>
                  <a:rPr lang="cs-CZ" sz="2800" dirty="0" smtClean="0"/>
                  <a:t> v </a:t>
                </a:r>
                <a:r>
                  <a:rPr lang="cs-CZ" sz="2800" dirty="0" err="1" smtClean="0"/>
                  <a:t>Rayleigh-Jeansův</a:t>
                </a:r>
                <a:r>
                  <a:rPr lang="cs-CZ" sz="2800" dirty="0" smtClean="0"/>
                  <a:t> vztah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Pro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𝑘𝑇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p</a:t>
                </a:r>
                <a:r>
                  <a:rPr lang="cs-CZ" sz="2800" dirty="0" err="1"/>
                  <a:t>řechází</a:t>
                </a:r>
                <a:r>
                  <a:rPr lang="cs-CZ" sz="2800" dirty="0"/>
                  <a:t> </a:t>
                </a:r>
                <a:r>
                  <a:rPr lang="cs-CZ" sz="2800" dirty="0" smtClean="0"/>
                  <a:t>ve </a:t>
                </a:r>
                <a:r>
                  <a:rPr lang="cs-CZ" sz="2800" dirty="0" err="1" smtClean="0"/>
                  <a:t>Wienův</a:t>
                </a:r>
                <a:r>
                  <a:rPr lang="cs-CZ" sz="2800" dirty="0" smtClean="0"/>
                  <a:t> vztah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 smtClean="0"/>
                  <a:t>Splňuje </a:t>
                </a:r>
                <a:r>
                  <a:rPr lang="cs-CZ" sz="2800" dirty="0" err="1" smtClean="0"/>
                  <a:t>Wienův</a:t>
                </a:r>
                <a:r>
                  <a:rPr lang="cs-CZ" sz="2800" dirty="0" smtClean="0"/>
                  <a:t> posunovací zákon i Stefan-</a:t>
                </a:r>
                <a:r>
                  <a:rPr lang="cs-CZ" sz="2800" dirty="0" err="1" smtClean="0"/>
                  <a:t>Boltzmannův</a:t>
                </a:r>
                <a:r>
                  <a:rPr lang="cs-CZ" sz="2800" dirty="0" smtClean="0"/>
                  <a:t> zákon</a:t>
                </a:r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95536" y="1340768"/>
                <a:ext cx="8280920" cy="5256584"/>
              </a:xfrm>
              <a:blipFill>
                <a:blip r:embed="rId2"/>
                <a:stretch>
                  <a:fillRect l="-12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Nadpis 1"/>
          <p:cNvSpPr txBox="1">
            <a:spLocks/>
          </p:cNvSpPr>
          <p:nvPr/>
        </p:nvSpPr>
        <p:spPr>
          <a:xfrm>
            <a:off x="190935" y="87176"/>
            <a:ext cx="889248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sz="4400" dirty="0" smtClean="0"/>
              <a:t>Planckův vztah</a:t>
            </a:r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251520" y="1682956"/>
            <a:ext cx="8568952" cy="2274176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67544" y="1904141"/>
                <a:ext cx="8064896" cy="1944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=6.62607004 × 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−34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/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04141"/>
                <a:ext cx="8064896" cy="19446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Skupina 6"/>
          <p:cNvGrpSpPr/>
          <p:nvPr/>
        </p:nvGrpSpPr>
        <p:grpSpPr>
          <a:xfrm>
            <a:off x="387012" y="1061460"/>
            <a:ext cx="3419871" cy="986524"/>
            <a:chOff x="-17857" y="-328306"/>
            <a:chExt cx="6549021" cy="630869"/>
          </a:xfrm>
          <a:scene3d>
            <a:camera prst="orthographicFront"/>
            <a:lightRig rig="flat" dir="t"/>
          </a:scene3d>
        </p:grpSpPr>
        <p:sp>
          <p:nvSpPr>
            <p:cNvPr id="8" name="Zaoblený obdélník 7"/>
            <p:cNvSpPr/>
            <p:nvPr/>
          </p:nvSpPr>
          <p:spPr>
            <a:xfrm>
              <a:off x="-17857" y="-328306"/>
              <a:ext cx="5904437" cy="611611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Zaoblený obdélník 6"/>
            <p:cNvSpPr/>
            <p:nvPr/>
          </p:nvSpPr>
          <p:spPr>
            <a:xfrm>
              <a:off x="21048" y="-316188"/>
              <a:ext cx="6510116" cy="6187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9094" tIns="0" rIns="219094" bIns="0" numCol="1" spcCol="1270" anchor="ctr" anchorCtr="0">
              <a:noAutofit/>
            </a:bodyPr>
            <a:lstStyle/>
            <a:p>
              <a:r>
                <a:rPr lang="en-US" sz="3200" dirty="0"/>
                <a:t>Planck (1900)</a:t>
              </a:r>
            </a:p>
          </p:txBody>
        </p:sp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24477"/>
            <a:ext cx="2207337" cy="27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Nadpis 1"/>
              <p:cNvSpPr txBox="1">
                <a:spLocks/>
              </p:cNvSpPr>
              <p:nvPr/>
            </p:nvSpPr>
            <p:spPr>
              <a:xfrm>
                <a:off x="251520" y="116632"/>
                <a:ext cx="8892480" cy="1143000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marL="320040" indent="-320040" algn="r" defTabSz="914400" rtl="0" eaLnBrk="1" latinLnBrk="0" hangingPunct="1">
                  <a:spcBef>
                    <a:spcPct val="0"/>
                  </a:spcBef>
                  <a:buClr>
                    <a:schemeClr val="accent6">
                      <a:lumMod val="75000"/>
                    </a:schemeClr>
                  </a:buClr>
                  <a:buSzPct val="128000"/>
                  <a:buFont typeface="Georgia" pitchFamily="18" charset="0"/>
                  <a:buChar char="*"/>
                  <a:defRPr sz="4600" b="1" i="0" kern="1200">
                    <a:gradFill>
                      <a:gsLst>
                        <a:gs pos="0">
                          <a:schemeClr val="tx1"/>
                        </a:gs>
                        <a:gs pos="4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2">
                            <a:alpha val="65000"/>
                          </a:schemeClr>
                        </a:gs>
                      </a:gsLst>
                      <a:lin ang="5400000" scaled="0"/>
                    </a:gradFill>
                    <a:effectLst>
                      <a:reflection blurRad="6350" stA="55000" endA="300" endPos="45500" dir="5400000" sy="-100000" algn="bl" rotWithShape="0"/>
                    </a:effectLst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marL="0" indent="0" algn="l">
                  <a:buFont typeface="Georgia" pitchFamily="18" charset="0"/>
                  <a:buNone/>
                </a:pPr>
                <a:r>
                  <a:rPr lang="cs-CZ" sz="4400" dirty="0" smtClean="0"/>
                  <a:t>Spektrální hustota jako f-</a:t>
                </a:r>
                <a:r>
                  <a:rPr lang="cs-CZ" sz="4400" dirty="0" err="1" smtClean="0"/>
                  <a:t>ce</a:t>
                </a:r>
                <a:r>
                  <a:rPr lang="cs-CZ" sz="4400" dirty="0" smtClean="0"/>
                  <a:t> </a:t>
                </a:r>
                <a14:m>
                  <m:oMath xmlns:m="http://schemas.openxmlformats.org/officeDocument/2006/math">
                    <m:r>
                      <a:rPr lang="cs-CZ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endParaRPr lang="cs-CZ" sz="4400" dirty="0"/>
              </a:p>
            </p:txBody>
          </p:sp>
        </mc:Choice>
        <mc:Fallback xmlns="">
          <p:sp>
            <p:nvSpPr>
              <p:cNvPr id="4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892480" cy="1143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93" y="1124744"/>
            <a:ext cx="8029734" cy="535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Nadpis 1"/>
              <p:cNvSpPr txBox="1">
                <a:spLocks/>
              </p:cNvSpPr>
              <p:nvPr/>
            </p:nvSpPr>
            <p:spPr>
              <a:xfrm>
                <a:off x="251520" y="260648"/>
                <a:ext cx="8892480" cy="1143000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marL="320040" indent="-320040" algn="r" defTabSz="914400" rtl="0" eaLnBrk="1" latinLnBrk="0" hangingPunct="1">
                  <a:spcBef>
                    <a:spcPct val="0"/>
                  </a:spcBef>
                  <a:buClr>
                    <a:schemeClr val="accent6">
                      <a:lumMod val="75000"/>
                    </a:schemeClr>
                  </a:buClr>
                  <a:buSzPct val="128000"/>
                  <a:buFont typeface="Georgia" pitchFamily="18" charset="0"/>
                  <a:buChar char="*"/>
                  <a:defRPr sz="4600" b="1" i="0" kern="1200">
                    <a:gradFill>
                      <a:gsLst>
                        <a:gs pos="0">
                          <a:schemeClr val="tx1"/>
                        </a:gs>
                        <a:gs pos="4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2">
                            <a:alpha val="65000"/>
                          </a:schemeClr>
                        </a:gs>
                      </a:gsLst>
                      <a:lin ang="5400000" scaled="0"/>
                    </a:gradFill>
                    <a:effectLst>
                      <a:reflection blurRad="6350" stA="55000" endA="300" endPos="45500" dir="5400000" sy="-100000" algn="bl" rotWithShape="0"/>
                    </a:effectLst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marL="0" indent="0" algn="l">
                  <a:buNone/>
                </a:pPr>
                <a:r>
                  <a:rPr lang="cs-CZ" sz="4400" dirty="0"/>
                  <a:t>Spektrální hustota jako f-</a:t>
                </a:r>
                <a:r>
                  <a:rPr lang="cs-CZ" sz="4400" dirty="0" err="1"/>
                  <a:t>ce</a:t>
                </a:r>
                <a:r>
                  <a:rPr lang="cs-CZ" sz="4400" dirty="0"/>
                  <a:t> </a:t>
                </a:r>
                <a14:m>
                  <m:oMath xmlns:m="http://schemas.openxmlformats.org/officeDocument/2006/math">
                    <m:r>
                      <a:rPr lang="cs-CZ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endParaRPr lang="cs-CZ" sz="4400" dirty="0"/>
              </a:p>
            </p:txBody>
          </p:sp>
        </mc:Choice>
        <mc:Fallback xmlns="">
          <p:sp>
            <p:nvSpPr>
              <p:cNvPr id="4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0648"/>
                <a:ext cx="8892480" cy="1143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75" y="1105898"/>
            <a:ext cx="716657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544" y="1377892"/>
                <a:ext cx="8280920" cy="5075444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 smtClean="0"/>
                  <a:t>E-M pole v dutině lze rozložit do módů s různou frekvencí 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endParaRPr lang="cs-CZ" sz="2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 smtClean="0"/>
                  <a:t>Energie módu odpovídá energii lineárního harmonického oscilátoru </a:t>
                </a:r>
                <a:r>
                  <a:rPr lang="en-US" sz="2800" dirty="0" smtClean="0"/>
                  <a:t>(LHO)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 smtClean="0"/>
                  <a:t>E-M pole v tepelné rovnováze s dutinou – </a:t>
                </a:r>
                <a:r>
                  <a:rPr lang="en-US" sz="2800" dirty="0" smtClean="0"/>
                  <a:t>LHO </a:t>
                </a:r>
                <a:r>
                  <a:rPr lang="en-US" sz="2800" dirty="0" err="1" smtClean="0"/>
                  <a:t>jsou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tak</a:t>
                </a:r>
                <a:r>
                  <a:rPr lang="cs-CZ" sz="2800" dirty="0" smtClean="0"/>
                  <a:t>é v tepelné rovnováze, tím je určená střední hodnota energie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4" y="1377892"/>
                <a:ext cx="8280920" cy="5075444"/>
              </a:xfrm>
              <a:blipFill>
                <a:blip r:embed="rId2"/>
                <a:stretch>
                  <a:fillRect l="-1473" t="-31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Nadpis 1"/>
              <p:cNvSpPr txBox="1">
                <a:spLocks/>
              </p:cNvSpPr>
              <p:nvPr/>
            </p:nvSpPr>
            <p:spPr>
              <a:xfrm>
                <a:off x="251520" y="260648"/>
                <a:ext cx="8892480" cy="1143000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marL="320040" indent="-320040" algn="r" defTabSz="914400" rtl="0" eaLnBrk="1" latinLnBrk="0" hangingPunct="1">
                  <a:spcBef>
                    <a:spcPct val="0"/>
                  </a:spcBef>
                  <a:buClr>
                    <a:schemeClr val="accent6">
                      <a:lumMod val="75000"/>
                    </a:schemeClr>
                  </a:buClr>
                  <a:buSzPct val="128000"/>
                  <a:buFont typeface="Georgia" pitchFamily="18" charset="0"/>
                  <a:buChar char="*"/>
                  <a:defRPr sz="4600" b="1" i="0" kern="1200">
                    <a:gradFill>
                      <a:gsLst>
                        <a:gs pos="0">
                          <a:schemeClr val="tx1"/>
                        </a:gs>
                        <a:gs pos="4000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2">
                            <a:alpha val="65000"/>
                          </a:schemeClr>
                        </a:gs>
                      </a:gsLst>
                      <a:lin ang="5400000" scaled="0"/>
                    </a:gradFill>
                    <a:effectLst>
                      <a:reflection blurRad="6350" stA="55000" endA="300" endPos="45500" dir="5400000" sy="-100000" algn="bl" rotWithShape="0"/>
                    </a:effectLst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marL="0" indent="0" algn="ctr">
                  <a:buNone/>
                </a:pPr>
                <a:r>
                  <a:rPr lang="cs-CZ" sz="4400" dirty="0" smtClean="0"/>
                  <a:t>Nástin odvození </a:t>
                </a:r>
                <a14:m>
                  <m:oMath xmlns:m="http://schemas.openxmlformats.org/officeDocument/2006/math">
                    <m:r>
                      <a:rPr lang="cs-CZ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4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cs-CZ" sz="4400" dirty="0"/>
              </a:p>
            </p:txBody>
          </p:sp>
        </mc:Choice>
        <mc:Fallback xmlns="">
          <p:sp>
            <p:nvSpPr>
              <p:cNvPr id="4" name="Nadpis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0648"/>
                <a:ext cx="8892480" cy="1143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délník 4"/>
          <p:cNvSpPr/>
          <p:nvPr/>
        </p:nvSpPr>
        <p:spPr>
          <a:xfrm>
            <a:off x="1997460" y="4725144"/>
            <a:ext cx="5400600" cy="1223082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403437" y="4318655"/>
                <a:ext cx="8624141" cy="113739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2676" tIns="562356" rIns="642676" bIns="163576" numCol="1" spcCol="1270" anchor="t" anchorCtr="0">
                <a:noAutofit/>
              </a:bodyPr>
              <a:lstStyle/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3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cs-CZ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⟨"/>
                          <m:endChr m:val="⟩"/>
                          <m:ctrlP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cs-CZ" sz="3200" kern="12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37" y="4318655"/>
                <a:ext cx="8624141" cy="1137395"/>
              </a:xfrm>
              <a:prstGeom prst="rect">
                <a:avLst/>
              </a:prstGeom>
              <a:blipFill>
                <a:blip r:embed="rId4"/>
                <a:stretch>
                  <a:fillRect b="-223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1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86618" y="1478168"/>
            <a:ext cx="8640960" cy="507544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Pro </a:t>
            </a:r>
            <a:r>
              <a:rPr lang="en-US" sz="2800" dirty="0" err="1" smtClean="0"/>
              <a:t>klasick</a:t>
            </a:r>
            <a:r>
              <a:rPr lang="cs-CZ" sz="2800" dirty="0" smtClean="0"/>
              <a:t>é LHO platí </a:t>
            </a:r>
            <a:r>
              <a:rPr lang="cs-CZ" sz="2800" dirty="0" err="1" smtClean="0"/>
              <a:t>ekvipartiční</a:t>
            </a:r>
            <a:r>
              <a:rPr lang="cs-CZ" sz="2800" dirty="0" smtClean="0"/>
              <a:t> teorém</a:t>
            </a:r>
          </a:p>
          <a:p>
            <a:pPr marL="45720" indent="0">
              <a:buNone/>
            </a:pPr>
            <a:endParaRPr lang="en-US" sz="2800" dirty="0" smtClean="0"/>
          </a:p>
          <a:p>
            <a:pPr marL="45720" indent="0">
              <a:buNone/>
            </a:pPr>
            <a:endParaRPr lang="cs-CZ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To </a:t>
            </a:r>
            <a:r>
              <a:rPr lang="en-US" sz="2800" dirty="0" err="1" smtClean="0"/>
              <a:t>vede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Rayleigh-Jeans</a:t>
            </a:r>
            <a:r>
              <a:rPr lang="cs-CZ" sz="2800" dirty="0" err="1" smtClean="0"/>
              <a:t>ův</a:t>
            </a:r>
            <a:r>
              <a:rPr lang="cs-CZ" sz="2800" dirty="0" smtClean="0"/>
              <a:t> vztah a UV divergenci</a:t>
            </a:r>
            <a:endParaRPr lang="en-US" sz="28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-6106" y="164776"/>
            <a:ext cx="9571213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4000" dirty="0" err="1" smtClean="0"/>
              <a:t>Odvo</a:t>
            </a:r>
            <a:r>
              <a:rPr lang="cs-CZ" sz="4000" dirty="0" err="1" smtClean="0"/>
              <a:t>zení</a:t>
            </a:r>
            <a:r>
              <a:rPr lang="cs-CZ" sz="4000" dirty="0" smtClean="0"/>
              <a:t> </a:t>
            </a:r>
            <a:r>
              <a:rPr lang="en-US" sz="4000" dirty="0" smtClean="0"/>
              <a:t>Rayleigh-Jeans</a:t>
            </a:r>
            <a:r>
              <a:rPr lang="cs-CZ" sz="4000" dirty="0" smtClean="0"/>
              <a:t>ova vztahu</a:t>
            </a:r>
            <a:endParaRPr lang="cs-CZ" sz="4000" dirty="0"/>
          </a:p>
        </p:txBody>
      </p:sp>
      <p:sp>
        <p:nvSpPr>
          <p:cNvPr id="5" name="Obdélník 4"/>
          <p:cNvSpPr/>
          <p:nvPr/>
        </p:nvSpPr>
        <p:spPr>
          <a:xfrm>
            <a:off x="2195736" y="2266511"/>
            <a:ext cx="4464496" cy="792088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113355" y="1869318"/>
                <a:ext cx="8624141" cy="113739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2676" tIns="562356" rIns="642676" bIns="163576" numCol="1" spcCol="1270" anchor="t" anchorCtr="0">
                <a:noAutofit/>
              </a:bodyPr>
              <a:lstStyle/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𝑘𝑇</m:t>
                      </m:r>
                    </m:oMath>
                  </m:oMathPara>
                </a14:m>
                <a:endParaRPr lang="cs-CZ" sz="3200" kern="12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55" y="1869318"/>
                <a:ext cx="8624141" cy="11373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1637420" y="3755351"/>
            <a:ext cx="6120680" cy="2787760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1259632" y="3399383"/>
                <a:ext cx="6621084" cy="3230269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2676" tIns="562356" rIns="642676" bIns="163576" numCol="1" spcCol="1270" anchor="t" anchorCtr="0">
                <a:noAutofit/>
              </a:bodyPr>
              <a:lstStyle/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3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cs-CZ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3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𝑘𝑇</m:t>
                      </m:r>
                    </m:oMath>
                  </m:oMathPara>
                </a14:m>
                <a:endParaRPr lang="cs-CZ" sz="3200" b="0" i="1" kern="12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nary>
                        <m:naryPr>
                          <m:limLoc m:val="undOvr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nary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∞</m:t>
                      </m:r>
                    </m:oMath>
                  </m:oMathPara>
                </a14:m>
                <a:endParaRPr lang="cs-CZ" sz="3200" b="0" kern="1200" dirty="0" smtClean="0">
                  <a:ea typeface="Cambria Math" panose="02040503050406030204" pitchFamily="18" charset="0"/>
                </a:endParaRPr>
              </a:p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:endParaRPr lang="cs-CZ" sz="3200" b="0" kern="1200" dirty="0" smtClean="0">
                  <a:ea typeface="Cambria Math" panose="02040503050406030204" pitchFamily="18" charset="0"/>
                </a:endParaRPr>
              </a:p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:endParaRPr lang="cs-CZ" sz="3200" kern="12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399383"/>
                <a:ext cx="6621084" cy="32302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9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51520" y="1052736"/>
                <a:ext cx="8712968" cy="5075444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Planck</a:t>
                </a:r>
                <a:r>
                  <a:rPr lang="cs-CZ" sz="2800" dirty="0" err="1" smtClean="0"/>
                  <a:t>ův</a:t>
                </a:r>
                <a:r>
                  <a:rPr lang="cs-CZ" sz="2800" dirty="0" smtClean="0"/>
                  <a:t> vztah lze odvodit pokud je střední hodnota energie rovna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 smtClean="0"/>
                  <a:t>To platí pokud energie LHO nabývají pouze celočíselných násobků základního kvanta energie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cs-CZ" sz="2800" dirty="0" smtClean="0"/>
                  <a:t> 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51520" y="1052736"/>
                <a:ext cx="8712968" cy="5075444"/>
              </a:xfrm>
              <a:blipFill>
                <a:blip r:embed="rId2"/>
                <a:stretch>
                  <a:fillRect l="-1399" t="-32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Nadpis 1"/>
          <p:cNvSpPr txBox="1">
            <a:spLocks/>
          </p:cNvSpPr>
          <p:nvPr/>
        </p:nvSpPr>
        <p:spPr>
          <a:xfrm>
            <a:off x="251520" y="260648"/>
            <a:ext cx="889248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cs-CZ" sz="4400" dirty="0"/>
              <a:t>Odvození Planckova vztahu</a:t>
            </a:r>
          </a:p>
        </p:txBody>
      </p:sp>
      <p:sp>
        <p:nvSpPr>
          <p:cNvPr id="7" name="Obdélník 6"/>
          <p:cNvSpPr/>
          <p:nvPr/>
        </p:nvSpPr>
        <p:spPr>
          <a:xfrm>
            <a:off x="1475656" y="2132856"/>
            <a:ext cx="5688632" cy="1728192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576064" y="1916832"/>
                <a:ext cx="6772645" cy="1486609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2676" tIns="562356" rIns="642676" bIns="163576" numCol="1" spcCol="1270" anchor="t" anchorCtr="0">
                <a:noAutofit/>
              </a:bodyPr>
              <a:lstStyle/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cs-CZ" sz="3200" kern="12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64" y="1916832"/>
                <a:ext cx="6772645" cy="1486609"/>
              </a:xfrm>
              <a:prstGeom prst="rect">
                <a:avLst/>
              </a:prstGeom>
              <a:blipFill>
                <a:blip r:embed="rId3"/>
                <a:stretch>
                  <a:fillRect b="-100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/>
          <p:cNvSpPr/>
          <p:nvPr/>
        </p:nvSpPr>
        <p:spPr>
          <a:xfrm>
            <a:off x="2339752" y="5301208"/>
            <a:ext cx="4648917" cy="1148069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1998326" y="5076097"/>
                <a:ext cx="5534804" cy="987581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2676" tIns="562356" rIns="642676" bIns="163576" numCol="1" spcCol="1270" anchor="t" anchorCtr="0">
                <a:noAutofit/>
              </a:bodyPr>
              <a:lstStyle/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3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𝑛h</m:t>
                      </m:r>
                      <m:r>
                        <a:rPr lang="cs-CZ" sz="3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cs-CZ" sz="3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cs-CZ" sz="3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1, 2, …</m:t>
                      </m:r>
                    </m:oMath>
                  </m:oMathPara>
                </a14:m>
                <a:endParaRPr lang="cs-CZ" sz="3200" kern="1200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26" y="5076097"/>
                <a:ext cx="5534804" cy="9875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8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0872" y="0"/>
            <a:ext cx="88924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err="1" smtClean="0"/>
              <a:t>Spektr</a:t>
            </a:r>
            <a:r>
              <a:rPr lang="cs-CZ" sz="4400" dirty="0" err="1" smtClean="0"/>
              <a:t>ální</a:t>
            </a:r>
            <a:r>
              <a:rPr lang="cs-CZ" sz="4400" dirty="0" smtClean="0"/>
              <a:t> linie</a:t>
            </a:r>
            <a:endParaRPr lang="cs-CZ" sz="4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84" y="908720"/>
            <a:ext cx="2663160" cy="33975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34034"/>
            <a:ext cx="8266453" cy="2423966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>
          <a:xfrm>
            <a:off x="827584" y="981202"/>
            <a:ext cx="3720454" cy="956409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Zaoblený obdélník 6"/>
          <p:cNvSpPr/>
          <p:nvPr/>
        </p:nvSpPr>
        <p:spPr>
          <a:xfrm>
            <a:off x="878188" y="958551"/>
            <a:ext cx="4053852" cy="96757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4" tIns="0" rIns="219094" bIns="0" numCol="1" spcCol="1270" anchor="ctr" anchorCtr="0">
            <a:noAutofit/>
          </a:bodyPr>
          <a:lstStyle/>
          <a:p>
            <a:r>
              <a:rPr lang="cs-CZ" sz="3200" dirty="0" err="1" smtClean="0"/>
              <a:t>Fraunhofer</a:t>
            </a:r>
            <a:r>
              <a:rPr lang="en-US" sz="3200" dirty="0" smtClean="0"/>
              <a:t> </a:t>
            </a:r>
            <a:r>
              <a:rPr lang="en-US" sz="3200" dirty="0"/>
              <a:t>(</a:t>
            </a:r>
            <a:r>
              <a:rPr lang="en-US" sz="3200" dirty="0" smtClean="0"/>
              <a:t>1</a:t>
            </a:r>
            <a:r>
              <a:rPr lang="cs-CZ" sz="3200" dirty="0" smtClean="0"/>
              <a:t>814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55815" y="1556792"/>
            <a:ext cx="3872169" cy="50405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/>
              <a:t>Objev </a:t>
            </a:r>
            <a:r>
              <a:rPr lang="cs-CZ" sz="2800" dirty="0" err="1" smtClean="0"/>
              <a:t>čených</a:t>
            </a:r>
            <a:r>
              <a:rPr lang="cs-CZ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absorp</a:t>
            </a:r>
            <a:r>
              <a:rPr lang="cs-CZ" sz="2800" dirty="0" err="1" smtClean="0"/>
              <a:t>čních</a:t>
            </a:r>
            <a:r>
              <a:rPr lang="en-US" sz="2800" dirty="0" smtClean="0"/>
              <a:t>)</a:t>
            </a:r>
            <a:r>
              <a:rPr lang="cs-CZ" sz="2800" dirty="0" smtClean="0"/>
              <a:t> linií v optickém spektru slunečního světla</a:t>
            </a:r>
            <a:endParaRPr lang="en-US" sz="2800" dirty="0" smtClean="0"/>
          </a:p>
          <a:p>
            <a:pPr marL="45720" indent="0">
              <a:buNone/>
            </a:pPr>
            <a:endParaRPr lang="cs-CZ" sz="2800" dirty="0" smtClean="0"/>
          </a:p>
          <a:p>
            <a:pPr marL="4572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49933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51520" y="1052736"/>
                <a:ext cx="8712968" cy="5616624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</a:t>
                </a:r>
                <a:r>
                  <a:rPr lang="cs-CZ" sz="2800" dirty="0" err="1" smtClean="0"/>
                  <a:t>třední</a:t>
                </a:r>
                <a:r>
                  <a:rPr lang="cs-CZ" sz="2800" dirty="0" smtClean="0"/>
                  <a:t> hodnota energie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 err="1" smtClean="0"/>
                  <a:t>Pravd</a:t>
                </a:r>
                <a:r>
                  <a:rPr lang="cs-CZ" sz="2800" dirty="0" err="1" smtClean="0"/>
                  <a:t>ěpodobnost</a:t>
                </a:r>
                <a:r>
                  <a:rPr lang="cs-CZ" sz="2800" dirty="0" smtClean="0"/>
                  <a:t> realizace stavu s energií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sz="2800" dirty="0" smtClean="0"/>
                  <a:t> - </a:t>
                </a:r>
                <a:r>
                  <a:rPr lang="cs-CZ" sz="2800" dirty="0" err="1" smtClean="0"/>
                  <a:t>Gibbsovo</a:t>
                </a:r>
                <a:r>
                  <a:rPr lang="cs-CZ" sz="2800" dirty="0" smtClean="0"/>
                  <a:t> rozdělení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51520" y="1052736"/>
                <a:ext cx="8712968" cy="5616624"/>
              </a:xfrm>
              <a:blipFill>
                <a:blip r:embed="rId2"/>
                <a:stretch>
                  <a:fillRect l="-1399" t="-29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Nadpis 1"/>
          <p:cNvSpPr txBox="1">
            <a:spLocks/>
          </p:cNvSpPr>
          <p:nvPr/>
        </p:nvSpPr>
        <p:spPr>
          <a:xfrm>
            <a:off x="251520" y="260648"/>
            <a:ext cx="889248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sz="4400" dirty="0" smtClean="0"/>
              <a:t>Odvození Planckova vztahu</a:t>
            </a:r>
            <a:endParaRPr lang="cs-CZ" sz="4400" dirty="0"/>
          </a:p>
        </p:txBody>
      </p:sp>
      <p:sp>
        <p:nvSpPr>
          <p:cNvPr id="7" name="Obdélník 6"/>
          <p:cNvSpPr/>
          <p:nvPr/>
        </p:nvSpPr>
        <p:spPr>
          <a:xfrm>
            <a:off x="1907704" y="1774458"/>
            <a:ext cx="4464496" cy="1629288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611560" y="1423546"/>
                <a:ext cx="6772645" cy="1486609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2676" tIns="562356" rIns="642676" bIns="163576" numCol="1" spcCol="1270" anchor="t" anchorCtr="0">
                <a:noAutofit/>
              </a:bodyPr>
              <a:lstStyle/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32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sz="3200" kern="12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23546"/>
                <a:ext cx="6772645" cy="1486609"/>
              </a:xfrm>
              <a:prstGeom prst="rect">
                <a:avLst/>
              </a:prstGeom>
              <a:blipFill>
                <a:blip r:embed="rId3"/>
                <a:stretch>
                  <a:fillRect b="-196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/>
          <p:cNvSpPr/>
          <p:nvPr/>
        </p:nvSpPr>
        <p:spPr>
          <a:xfrm>
            <a:off x="611560" y="4797152"/>
            <a:ext cx="7920880" cy="1804923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323528" y="4520131"/>
                <a:ext cx="8712968" cy="209295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2676" tIns="562356" rIns="642676" bIns="163576" numCol="1" spcCol="1270" anchor="t" anchorCtr="0">
                <a:noAutofit/>
              </a:bodyPr>
              <a:lstStyle/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sSup>
                        <m:sSupPr>
                          <m:ctrlP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32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3200" b="0" i="1" kern="12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3200" b="0" i="1" kern="12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cs-CZ" sz="3200" b="0" i="1" kern="12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3200" b="0" i="1" kern="12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cs-CZ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cs-CZ" sz="3200" kern="1200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20131"/>
                <a:ext cx="8712968" cy="2092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0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712968" cy="56166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cs-CZ" sz="2800" dirty="0"/>
          </a:p>
          <a:p>
            <a:pPr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260648"/>
            <a:ext cx="889248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cs-CZ" sz="4400" dirty="0"/>
              <a:t>Střední hodnota energie</a:t>
            </a:r>
          </a:p>
        </p:txBody>
      </p:sp>
      <p:sp>
        <p:nvSpPr>
          <p:cNvPr id="7" name="Obdélník 6"/>
          <p:cNvSpPr/>
          <p:nvPr/>
        </p:nvSpPr>
        <p:spPr>
          <a:xfrm>
            <a:off x="521296" y="1367779"/>
            <a:ext cx="8352928" cy="4822894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-90264" y="980728"/>
                <a:ext cx="9396536" cy="4968552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2676" tIns="562356" rIns="642676" bIns="163576" numCol="1" spcCol="1270" anchor="t" anchorCtr="0">
                <a:noAutofit/>
              </a:bodyPr>
              <a:lstStyle/>
              <a:p>
                <a:pPr marL="0" lvl="1" defTabSz="1022350">
                  <a:lnSpc>
                    <a:spcPct val="11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𝑛h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f>
                                <m:f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cs-CZ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cs-CZ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3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𝑛𝑦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cs-CZ" sz="3200" kern="12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264" y="980728"/>
                <a:ext cx="9396536" cy="49685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8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124744"/>
            <a:ext cx="8496944" cy="52565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Planckův vztah perfektně souhlasí s experimenty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24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260648"/>
            <a:ext cx="889248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sz="4400" dirty="0" smtClean="0"/>
              <a:t>Záření absolutně černého tělesa</a:t>
            </a:r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2220474" y="4568065"/>
            <a:ext cx="4648917" cy="932337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1879048" y="4214268"/>
                <a:ext cx="5534804" cy="80200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2676" tIns="562356" rIns="642676" bIns="163576" numCol="1" spcCol="1270" anchor="t" anchorCtr="0">
                <a:noAutofit/>
              </a:bodyPr>
              <a:lstStyle/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32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3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𝑛h</m:t>
                      </m:r>
                      <m:r>
                        <a:rPr lang="cs-CZ" sz="3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cs-CZ" sz="3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cs-CZ" sz="3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1, 2, …</m:t>
                      </m:r>
                    </m:oMath>
                  </m:oMathPara>
                </a14:m>
                <a:endParaRPr lang="cs-CZ" sz="3200" kern="12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048" y="4214268"/>
                <a:ext cx="5534804" cy="802006"/>
              </a:xfrm>
              <a:prstGeom prst="rect">
                <a:avLst/>
              </a:prstGeom>
              <a:blipFill>
                <a:blip r:embed="rId2"/>
                <a:stretch>
                  <a:fillRect b="-220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Skupina 6"/>
          <p:cNvGrpSpPr/>
          <p:nvPr/>
        </p:nvGrpSpPr>
        <p:grpSpPr>
          <a:xfrm>
            <a:off x="1187622" y="3428539"/>
            <a:ext cx="6714619" cy="931557"/>
            <a:chOff x="123847" y="-328318"/>
            <a:chExt cx="6510116" cy="629829"/>
          </a:xfrm>
          <a:scene3d>
            <a:camera prst="orthographicFront"/>
            <a:lightRig rig="flat" dir="t"/>
          </a:scene3d>
        </p:grpSpPr>
        <p:sp>
          <p:nvSpPr>
            <p:cNvPr id="8" name="Zaoblený obdélník 7"/>
            <p:cNvSpPr/>
            <p:nvPr/>
          </p:nvSpPr>
          <p:spPr>
            <a:xfrm>
              <a:off x="161494" y="-328318"/>
              <a:ext cx="6167337" cy="611611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Zaoblený obdélník 6"/>
            <p:cNvSpPr/>
            <p:nvPr/>
          </p:nvSpPr>
          <p:spPr>
            <a:xfrm>
              <a:off x="123847" y="-328306"/>
              <a:ext cx="6510116" cy="6298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9094" tIns="0" rIns="219094" bIns="0" numCol="1" spcCol="1270" anchor="ctr" anchorCtr="0">
              <a:noAutofit/>
            </a:bodyPr>
            <a:lstStyle/>
            <a:p>
              <a:pPr algn="ctr"/>
              <a:r>
                <a:rPr lang="cs-CZ" sz="3200" dirty="0" smtClean="0"/>
                <a:t>Planckova kvantová hypotéza</a:t>
              </a:r>
              <a:endParaRPr lang="en-US" sz="3200" dirty="0"/>
            </a:p>
          </p:txBody>
        </p:sp>
      </p:grpSp>
      <p:sp>
        <p:nvSpPr>
          <p:cNvPr id="10" name="Obdélník 9"/>
          <p:cNvSpPr/>
          <p:nvPr/>
        </p:nvSpPr>
        <p:spPr>
          <a:xfrm>
            <a:off x="1936961" y="1578066"/>
            <a:ext cx="5489482" cy="1585306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729049" y="1738649"/>
                <a:ext cx="3833870" cy="123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049" y="1738649"/>
                <a:ext cx="3833870" cy="12381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Skupina 11"/>
          <p:cNvGrpSpPr/>
          <p:nvPr/>
        </p:nvGrpSpPr>
        <p:grpSpPr>
          <a:xfrm>
            <a:off x="107504" y="5400102"/>
            <a:ext cx="9036496" cy="1093654"/>
            <a:chOff x="-284723" y="-197721"/>
            <a:chExt cx="6520313" cy="638774"/>
          </a:xfrm>
          <a:scene3d>
            <a:camera prst="orthographicFront"/>
            <a:lightRig rig="flat" dir="t"/>
          </a:scene3d>
        </p:grpSpPr>
        <p:sp>
          <p:nvSpPr>
            <p:cNvPr id="13" name="Zaoblený obdélník 12"/>
            <p:cNvSpPr/>
            <p:nvPr/>
          </p:nvSpPr>
          <p:spPr>
            <a:xfrm>
              <a:off x="-284723" y="-36828"/>
              <a:ext cx="6460615" cy="477881"/>
            </a:xfrm>
            <a:prstGeom prst="roundRect">
              <a:avLst/>
            </a:prstGeom>
            <a:solidFill>
              <a:schemeClr val="accent6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cs-CZ" sz="3200" dirty="0" smtClean="0"/>
                <a:t>Hraje kvantum záření roli i v jiných procesech?</a:t>
              </a:r>
              <a:endParaRPr lang="cs-CZ" sz="3200" dirty="0"/>
            </a:p>
          </p:txBody>
        </p:sp>
        <p:sp>
          <p:nvSpPr>
            <p:cNvPr id="14" name="Zaoblený obdélník 6"/>
            <p:cNvSpPr/>
            <p:nvPr/>
          </p:nvSpPr>
          <p:spPr>
            <a:xfrm>
              <a:off x="408970" y="-197721"/>
              <a:ext cx="5826620" cy="6187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9094" tIns="0" rIns="219094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6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0049" y="1490673"/>
            <a:ext cx="3816424" cy="51125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D</a:t>
            </a:r>
            <a:r>
              <a:rPr lang="en-US" sz="2400" dirty="0" err="1" smtClean="0"/>
              <a:t>opad</a:t>
            </a:r>
            <a:r>
              <a:rPr lang="en-US" sz="2400" dirty="0" smtClean="0"/>
              <a:t> UV </a:t>
            </a:r>
            <a:r>
              <a:rPr lang="cs-CZ" sz="2400" dirty="0" smtClean="0"/>
              <a:t>záření na kov způsobuje jiskrové výboje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K jevu dochází až od jisté mezní frekvence </a:t>
            </a:r>
          </a:p>
          <a:p>
            <a:pPr marL="45720" indent="0">
              <a:buNone/>
            </a:pPr>
            <a:endParaRPr lang="cs-CZ" sz="2400" dirty="0" smtClean="0"/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260648"/>
            <a:ext cx="889248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sz="4400" dirty="0" smtClean="0"/>
              <a:t>Fotoelektrický jev</a:t>
            </a:r>
            <a:endParaRPr lang="cs-CZ" sz="4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99" y="4077072"/>
            <a:ext cx="2132478" cy="27515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5044531" cy="3497957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395536" y="1097081"/>
            <a:ext cx="3419871" cy="787183"/>
            <a:chOff x="-17857" y="-328306"/>
            <a:chExt cx="6549021" cy="630869"/>
          </a:xfrm>
          <a:scene3d>
            <a:camera prst="orthographicFront"/>
            <a:lightRig rig="flat" dir="t"/>
          </a:scene3d>
        </p:grpSpPr>
        <p:sp>
          <p:nvSpPr>
            <p:cNvPr id="8" name="Zaoblený obdélník 7"/>
            <p:cNvSpPr/>
            <p:nvPr/>
          </p:nvSpPr>
          <p:spPr>
            <a:xfrm>
              <a:off x="-17857" y="-328306"/>
              <a:ext cx="5904437" cy="611611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Zaoblený obdélník 6"/>
            <p:cNvSpPr/>
            <p:nvPr/>
          </p:nvSpPr>
          <p:spPr>
            <a:xfrm>
              <a:off x="21048" y="-316188"/>
              <a:ext cx="6510116" cy="6187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9094" tIns="0" rIns="219094" bIns="0" numCol="1" spcCol="1270" anchor="ctr" anchorCtr="0">
              <a:noAutofit/>
            </a:bodyPr>
            <a:lstStyle/>
            <a:p>
              <a:pPr marL="45720" indent="0">
                <a:buNone/>
              </a:pPr>
              <a:r>
                <a:rPr lang="cs-CZ" sz="3200" dirty="0"/>
                <a:t>Hertz </a:t>
              </a:r>
              <a:r>
                <a:rPr lang="en-US" sz="3200" dirty="0"/>
                <a:t>(1887)</a:t>
              </a:r>
              <a:r>
                <a:rPr lang="cs-CZ" sz="3200" dirty="0"/>
                <a:t> 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644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1340768"/>
            <a:ext cx="3600400" cy="51125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K</a:t>
            </a:r>
            <a:r>
              <a:rPr lang="cs-CZ" sz="2400" dirty="0" smtClean="0"/>
              <a:t>ovová deska ozářená UV získá kladný náboj</a:t>
            </a: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260648"/>
            <a:ext cx="889248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sz="4400" dirty="0" smtClean="0"/>
              <a:t>Fotoelektrický jev</a:t>
            </a:r>
            <a:endParaRPr lang="cs-CZ" sz="4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46606"/>
            <a:ext cx="3403079" cy="469073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39" y="3068960"/>
            <a:ext cx="2317957" cy="3154437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755576" y="1010056"/>
            <a:ext cx="4366204" cy="787183"/>
            <a:chOff x="-17857" y="-328306"/>
            <a:chExt cx="7032627" cy="630869"/>
          </a:xfrm>
          <a:scene3d>
            <a:camera prst="orthographicFront"/>
            <a:lightRig rig="flat" dir="t"/>
          </a:scene3d>
        </p:grpSpPr>
        <p:sp>
          <p:nvSpPr>
            <p:cNvPr id="9" name="Zaoblený obdélník 8"/>
            <p:cNvSpPr/>
            <p:nvPr/>
          </p:nvSpPr>
          <p:spPr>
            <a:xfrm>
              <a:off x="-17857" y="-328306"/>
              <a:ext cx="5904437" cy="611611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aoblený obdélník 6"/>
            <p:cNvSpPr/>
            <p:nvPr/>
          </p:nvSpPr>
          <p:spPr>
            <a:xfrm>
              <a:off x="21048" y="-316188"/>
              <a:ext cx="6993722" cy="6187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9094" tIns="0" rIns="219094" bIns="0" numCol="1" spcCol="1270" anchor="ctr" anchorCtr="0">
              <a:noAutofit/>
            </a:bodyPr>
            <a:lstStyle/>
            <a:p>
              <a:pPr marL="45720" indent="0">
                <a:buNone/>
              </a:pPr>
              <a:r>
                <a:rPr lang="cs-CZ" sz="3200" dirty="0" err="1"/>
                <a:t>Hellwachs</a:t>
              </a:r>
              <a:r>
                <a:rPr lang="cs-CZ" sz="3200" dirty="0"/>
                <a:t> </a:t>
              </a:r>
              <a:r>
                <a:rPr lang="en-US" sz="3200" dirty="0"/>
                <a:t>(188</a:t>
              </a:r>
              <a:r>
                <a:rPr lang="cs-CZ" sz="3200" dirty="0"/>
                <a:t>8</a:t>
              </a:r>
              <a:r>
                <a:rPr lang="en-US" sz="32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61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81336" y="1975148"/>
            <a:ext cx="7632848" cy="51125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UV záření způsobuje emisi elektronů z kovu</a:t>
            </a: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260648"/>
            <a:ext cx="889248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sz="4400" dirty="0" smtClean="0"/>
              <a:t>Fotoelektrický jev</a:t>
            </a:r>
            <a:endParaRPr lang="cs-CZ" sz="4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92896"/>
            <a:ext cx="6209754" cy="4132268"/>
          </a:xfrm>
          <a:prstGeom prst="rect">
            <a:avLst/>
          </a:prstGeom>
        </p:spPr>
      </p:pic>
      <p:sp>
        <p:nvSpPr>
          <p:cNvPr id="9" name="Zaoblený obdélník 8"/>
          <p:cNvSpPr/>
          <p:nvPr/>
        </p:nvSpPr>
        <p:spPr>
          <a:xfrm>
            <a:off x="251520" y="1140646"/>
            <a:ext cx="3665768" cy="763153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45720" indent="0">
              <a:buNone/>
            </a:pPr>
            <a:r>
              <a:rPr lang="en-US" sz="3200" dirty="0" smtClean="0"/>
              <a:t>Thomson</a:t>
            </a:r>
            <a:r>
              <a:rPr lang="cs-CZ" sz="3200" dirty="0" smtClean="0"/>
              <a:t> </a:t>
            </a:r>
            <a:r>
              <a:rPr lang="en-US" sz="3200" dirty="0"/>
              <a:t>(</a:t>
            </a:r>
            <a:r>
              <a:rPr lang="en-US" sz="3200" dirty="0" smtClean="0"/>
              <a:t>1899)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00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28612" y="4431531"/>
                <a:ext cx="3888432" cy="5112568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400" dirty="0" smtClean="0"/>
                  <a:t>Kinetická </a:t>
                </a:r>
                <a:r>
                  <a:rPr lang="en-US" sz="2400" dirty="0" err="1" smtClean="0"/>
                  <a:t>energie</a:t>
                </a:r>
                <a:r>
                  <a:rPr lang="en-US" sz="2400" dirty="0" smtClean="0"/>
                  <a:t> v</a:t>
                </a:r>
                <a:r>
                  <a:rPr lang="cs-CZ" sz="2400" dirty="0" err="1" smtClean="0"/>
                  <a:t>yletujících</a:t>
                </a:r>
                <a:r>
                  <a:rPr lang="cs-CZ" sz="2400" dirty="0" smtClean="0"/>
                  <a:t> elektronů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</m:oMath>
                </a14:m>
                <a:r>
                  <a:rPr lang="cs-CZ" sz="2400" dirty="0" smtClean="0"/>
                  <a:t> nezávisí na intenzitě dopadajícího záření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</m:oMath>
                </a14:m>
                <a:r>
                  <a:rPr lang="cs-CZ" sz="2400" dirty="0" smtClean="0"/>
                  <a:t> roste s frekvencí</a:t>
                </a:r>
              </a:p>
              <a:p>
                <a:pPr marL="4572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28612" y="4431531"/>
                <a:ext cx="3888432" cy="5112568"/>
              </a:xfrm>
              <a:blipFill>
                <a:blip r:embed="rId2"/>
                <a:stretch>
                  <a:fillRect l="-2194" t="-2503" r="-4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Nadpis 1"/>
          <p:cNvSpPr txBox="1">
            <a:spLocks/>
          </p:cNvSpPr>
          <p:nvPr/>
        </p:nvSpPr>
        <p:spPr>
          <a:xfrm>
            <a:off x="251520" y="137026"/>
            <a:ext cx="889248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sz="4400" dirty="0" smtClean="0"/>
              <a:t>Fotoelektrický jev</a:t>
            </a:r>
            <a:endParaRPr lang="cs-CZ" sz="4400" dirty="0"/>
          </a:p>
        </p:txBody>
      </p:sp>
      <p:sp>
        <p:nvSpPr>
          <p:cNvPr id="7" name="Zaoblený obdélník 6"/>
          <p:cNvSpPr/>
          <p:nvPr/>
        </p:nvSpPr>
        <p:spPr>
          <a:xfrm>
            <a:off x="128612" y="988950"/>
            <a:ext cx="3036507" cy="763153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45720" indent="0">
              <a:buNone/>
            </a:pPr>
            <a:r>
              <a:rPr lang="cs-CZ" sz="3200" dirty="0" err="1"/>
              <a:t>Lenard</a:t>
            </a:r>
            <a:r>
              <a:rPr lang="cs-CZ" sz="3200" dirty="0"/>
              <a:t> </a:t>
            </a:r>
            <a:r>
              <a:rPr lang="en-US" sz="3200" dirty="0"/>
              <a:t>(1902)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025" y="1280026"/>
            <a:ext cx="4843388" cy="434525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1842416" cy="24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59660" y="1787785"/>
                <a:ext cx="6876636" cy="5112568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400" dirty="0" smtClean="0"/>
                  <a:t>Planckovo kvantum energie hraje roli při interakci mezi hmotou a E-M zářením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400" dirty="0" smtClean="0"/>
                  <a:t>Jedno kvantum záření předá celou svojí energii jednomu elektronu</a:t>
                </a:r>
                <a:endParaRPr lang="en-US" sz="2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err="1" smtClean="0"/>
                  <a:t>Souhlas</a:t>
                </a:r>
                <a:r>
                  <a:rPr lang="en-US" sz="2400" dirty="0" smtClean="0"/>
                  <a:t> s experiment</a:t>
                </a:r>
                <a:r>
                  <a:rPr lang="cs-CZ" sz="2400" dirty="0" smtClean="0"/>
                  <a:t>y</a:t>
                </a:r>
                <a:r>
                  <a:rPr lang="en-US" sz="2400" dirty="0" smtClean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</m:oMath>
                </a14:m>
                <a:r>
                  <a:rPr lang="en-US" sz="2400" dirty="0" smtClean="0"/>
                  <a:t> ne</a:t>
                </a:r>
                <a:r>
                  <a:rPr lang="cs-CZ" sz="2400" dirty="0" smtClean="0"/>
                  <a:t>závisí na intenzitě, k emisi dochází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jen</a:t>
                </a:r>
                <a:r>
                  <a:rPr lang="en-US" sz="2400" dirty="0" smtClean="0"/>
                  <a:t> pro</a:t>
                </a:r>
                <a:r>
                  <a:rPr lang="cs-CZ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cs-CZ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𝑖𝑜𝑛</m:t>
                            </m:r>
                          </m:sub>
                        </m:sSub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</a:t>
                </a:r>
                <a:r>
                  <a:rPr lang="cs-CZ" sz="2400" dirty="0" err="1" smtClean="0"/>
                  <a:t>ředpověď</a:t>
                </a:r>
                <a:r>
                  <a:rPr lang="cs-CZ" sz="2400" dirty="0" smtClean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</m:oMath>
                </a14:m>
                <a:r>
                  <a:rPr lang="cs-CZ" sz="2400" dirty="0" smtClean="0"/>
                  <a:t> roste lineárně s frekvencí, úměrně Planckov</a:t>
                </a:r>
                <a:r>
                  <a:rPr lang="cs-CZ" sz="2400" dirty="0"/>
                  <a:t>ě</a:t>
                </a:r>
                <a:r>
                  <a:rPr lang="cs-CZ" sz="2400" dirty="0" smtClean="0"/>
                  <a:t> konstantě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59660" y="1787785"/>
                <a:ext cx="6876636" cy="5112568"/>
              </a:xfrm>
              <a:blipFill>
                <a:blip r:embed="rId2"/>
                <a:stretch>
                  <a:fillRect l="-1241" t="-25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Nadpis 1"/>
          <p:cNvSpPr txBox="1">
            <a:spLocks/>
          </p:cNvSpPr>
          <p:nvPr/>
        </p:nvSpPr>
        <p:spPr>
          <a:xfrm>
            <a:off x="251520" y="137026"/>
            <a:ext cx="889248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sz="4400" dirty="0" smtClean="0"/>
              <a:t>Fotoelektrický jev</a:t>
            </a:r>
            <a:endParaRPr lang="cs-CZ" sz="4400" dirty="0"/>
          </a:p>
        </p:txBody>
      </p:sp>
      <p:sp>
        <p:nvSpPr>
          <p:cNvPr id="5" name="Obdélník 4"/>
          <p:cNvSpPr/>
          <p:nvPr/>
        </p:nvSpPr>
        <p:spPr>
          <a:xfrm>
            <a:off x="2195736" y="3534480"/>
            <a:ext cx="4648917" cy="932337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1854310" y="3180683"/>
                <a:ext cx="5534804" cy="802006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2676" tIns="562356" rIns="642676" bIns="163576" numCol="1" spcCol="1270" anchor="t" anchorCtr="0">
                <a:noAutofit/>
              </a:bodyPr>
              <a:lstStyle/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𝑘𝑖𝑛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𝑖𝑜𝑛</m:t>
                          </m:r>
                        </m:sub>
                      </m:sSub>
                    </m:oMath>
                  </m:oMathPara>
                </a14:m>
                <a:endParaRPr lang="cs-CZ" sz="3200" kern="12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310" y="3180683"/>
                <a:ext cx="5534804" cy="802006"/>
              </a:xfrm>
              <a:prstGeom prst="rect">
                <a:avLst/>
              </a:prstGeom>
              <a:blipFill>
                <a:blip r:embed="rId3"/>
                <a:stretch>
                  <a:fillRect b="-218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aoblený obdélník 7"/>
          <p:cNvSpPr/>
          <p:nvPr/>
        </p:nvSpPr>
        <p:spPr>
          <a:xfrm>
            <a:off x="359660" y="922080"/>
            <a:ext cx="3276236" cy="763153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45720" indent="0">
              <a:buNone/>
            </a:pPr>
            <a:r>
              <a:rPr lang="cs-CZ" sz="3200" dirty="0"/>
              <a:t>Einstein </a:t>
            </a:r>
            <a:r>
              <a:rPr lang="en-US" sz="3200" dirty="0"/>
              <a:t>(190</a:t>
            </a:r>
            <a:r>
              <a:rPr lang="cs-CZ" sz="3200" dirty="0"/>
              <a:t>5</a:t>
            </a:r>
            <a:r>
              <a:rPr lang="en-US" sz="3200" dirty="0"/>
              <a:t>)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46" y="943753"/>
            <a:ext cx="1981518" cy="293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1609661"/>
            <a:ext cx="5112568" cy="51125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Ověřil Einsteinův vztah pro fotoefekt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Změřil Planckovu konstantu s přesností </a:t>
            </a:r>
            <a:r>
              <a:rPr lang="en-US" sz="2400" dirty="0" smtClean="0"/>
              <a:t>~0,5%, </a:t>
            </a:r>
            <a:r>
              <a:rPr lang="en-US" sz="2400" dirty="0" err="1" smtClean="0"/>
              <a:t>dobr</a:t>
            </a:r>
            <a:r>
              <a:rPr lang="cs-CZ" sz="2400" dirty="0" smtClean="0"/>
              <a:t>á shoda s BB</a:t>
            </a: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26050" y="40719"/>
            <a:ext cx="889248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sz="4400" dirty="0" smtClean="0"/>
              <a:t>Fotoelektrický jev</a:t>
            </a:r>
            <a:endParaRPr lang="cs-CZ" sz="4400" dirty="0"/>
          </a:p>
        </p:txBody>
      </p:sp>
      <p:sp>
        <p:nvSpPr>
          <p:cNvPr id="9" name="Zaoblený obdélník 8"/>
          <p:cNvSpPr/>
          <p:nvPr/>
        </p:nvSpPr>
        <p:spPr>
          <a:xfrm>
            <a:off x="251520" y="844663"/>
            <a:ext cx="3665768" cy="763153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45720" indent="0">
              <a:buNone/>
            </a:pPr>
            <a:r>
              <a:rPr lang="cs-CZ" sz="3200" dirty="0" err="1" smtClean="0"/>
              <a:t>Milikan</a:t>
            </a:r>
            <a:r>
              <a:rPr lang="cs-CZ" sz="3200" dirty="0" smtClean="0"/>
              <a:t> </a:t>
            </a:r>
            <a:r>
              <a:rPr lang="en-US" sz="3200" dirty="0"/>
              <a:t>(</a:t>
            </a:r>
            <a:r>
              <a:rPr lang="en-US" sz="3200" dirty="0" smtClean="0"/>
              <a:t>1</a:t>
            </a:r>
            <a:r>
              <a:rPr lang="cs-CZ" sz="3200" dirty="0" smtClean="0"/>
              <a:t>916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86438"/>
            <a:ext cx="2517515" cy="36839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5" y="3645024"/>
            <a:ext cx="4816702" cy="2546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aoblený obdélník 7"/>
              <p:cNvSpPr/>
              <p:nvPr/>
            </p:nvSpPr>
            <p:spPr>
              <a:xfrm>
                <a:off x="4998999" y="4797152"/>
                <a:ext cx="4129225" cy="1800200"/>
              </a:xfrm>
              <a:prstGeom prst="roundRect">
                <a:avLst/>
              </a:prstGeom>
              <a:solidFill>
                <a:schemeClr val="accent6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cs-CZ" sz="3200" dirty="0"/>
                  <a:t>Světlo se chová jako proud </a:t>
                </a:r>
                <a:r>
                  <a:rPr lang="cs-CZ" sz="3200" dirty="0" smtClean="0"/>
                  <a:t>kvant </a:t>
                </a:r>
                <a:r>
                  <a:rPr lang="cs-CZ" sz="3200" dirty="0"/>
                  <a:t>s energií </a:t>
                </a:r>
                <a14:m>
                  <m:oMath xmlns:m="http://schemas.openxmlformats.org/officeDocument/2006/math">
                    <m:r>
                      <a:rPr lang="cs-CZ" sz="32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cs-CZ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endParaRPr lang="cs-CZ" sz="3200" dirty="0"/>
              </a:p>
              <a:p>
                <a:pPr algn="ctr"/>
                <a:endParaRPr lang="cs-CZ" sz="3200" dirty="0"/>
              </a:p>
            </p:txBody>
          </p:sp>
        </mc:Choice>
        <mc:Fallback xmlns="">
          <p:sp>
            <p:nvSpPr>
              <p:cNvPr id="8" name="Zaoblený 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999" y="4797152"/>
                <a:ext cx="4129225" cy="18002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7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3002" y="1858380"/>
            <a:ext cx="3705029" cy="51125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Rozptyl rentgenového záření na grafitu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Výsledky odpovídají relativistické srážce částice s nulovou klidovou hmotností s elektronem</a:t>
            </a: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-396552" y="18598"/>
            <a:ext cx="889248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sz="4400" dirty="0" err="1" smtClean="0"/>
              <a:t>Comptonův</a:t>
            </a:r>
            <a:r>
              <a:rPr lang="cs-CZ" sz="4400" dirty="0" smtClean="0"/>
              <a:t> rozptyl</a:t>
            </a:r>
            <a:endParaRPr lang="cs-CZ" sz="4400" dirty="0"/>
          </a:p>
        </p:txBody>
      </p:sp>
      <p:sp>
        <p:nvSpPr>
          <p:cNvPr id="8" name="Obdélník 7"/>
          <p:cNvSpPr/>
          <p:nvPr/>
        </p:nvSpPr>
        <p:spPr>
          <a:xfrm>
            <a:off x="3574015" y="2689487"/>
            <a:ext cx="5544616" cy="3915544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031" y="2708920"/>
            <a:ext cx="5058103" cy="3911600"/>
          </a:xfrm>
          <a:prstGeom prst="rect">
            <a:avLst/>
          </a:prstGeom>
        </p:spPr>
      </p:pic>
      <p:sp>
        <p:nvSpPr>
          <p:cNvPr id="10" name="Zaoblený obdélník 9"/>
          <p:cNvSpPr/>
          <p:nvPr/>
        </p:nvSpPr>
        <p:spPr>
          <a:xfrm>
            <a:off x="251520" y="844663"/>
            <a:ext cx="3665768" cy="763153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45720" indent="0">
              <a:buNone/>
            </a:pPr>
            <a:r>
              <a:rPr lang="cs-CZ" sz="3200" dirty="0" err="1" smtClean="0"/>
              <a:t>Compton</a:t>
            </a:r>
            <a:r>
              <a:rPr lang="cs-CZ" sz="3200" dirty="0" smtClean="0"/>
              <a:t> </a:t>
            </a:r>
            <a:r>
              <a:rPr lang="en-US" sz="3200" dirty="0"/>
              <a:t>(</a:t>
            </a:r>
            <a:r>
              <a:rPr lang="en-US" sz="3200" dirty="0" smtClean="0"/>
              <a:t>1</a:t>
            </a:r>
            <a:r>
              <a:rPr lang="cs-CZ" sz="3200" dirty="0" smtClean="0"/>
              <a:t>923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01008"/>
            <a:ext cx="1785768" cy="2389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aoblený obdélník 10"/>
              <p:cNvSpPr/>
              <p:nvPr/>
            </p:nvSpPr>
            <p:spPr>
              <a:xfrm>
                <a:off x="134577" y="4653136"/>
                <a:ext cx="3268030" cy="1662062"/>
              </a:xfrm>
              <a:prstGeom prst="roundRect">
                <a:avLst/>
              </a:prstGeom>
              <a:solidFill>
                <a:schemeClr val="accent6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cs-CZ" sz="3200" dirty="0" smtClean="0"/>
                  <a:t>Kvantum záření má hybnost</a:t>
                </a:r>
                <a:r>
                  <a:rPr lang="en-US" sz="3200" dirty="0" smtClean="0"/>
                  <a:t> </a:t>
                </a:r>
                <a:r>
                  <a:rPr lang="cs-CZ" sz="3200" dirty="0" smtClean="0"/>
                  <a:t> </a:t>
                </a: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cs-CZ" sz="3200" dirty="0"/>
              </a:p>
              <a:p>
                <a:pPr algn="ctr"/>
                <a:endParaRPr lang="cs-CZ" sz="3200" dirty="0"/>
              </a:p>
            </p:txBody>
          </p:sp>
        </mc:Choice>
        <mc:Fallback xmlns="">
          <p:sp>
            <p:nvSpPr>
              <p:cNvPr id="11" name="Zaoblený 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77" y="4653136"/>
                <a:ext cx="3268030" cy="166206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8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0872" y="0"/>
            <a:ext cx="88924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dirty="0" smtClean="0"/>
              <a:t>Emisní spektra</a:t>
            </a:r>
            <a:endParaRPr lang="cs-CZ" sz="4400" dirty="0"/>
          </a:p>
        </p:txBody>
      </p:sp>
      <p:sp>
        <p:nvSpPr>
          <p:cNvPr id="8" name="Zaoblený obdélník 7"/>
          <p:cNvSpPr/>
          <p:nvPr/>
        </p:nvSpPr>
        <p:spPr>
          <a:xfrm>
            <a:off x="255605" y="894934"/>
            <a:ext cx="3689528" cy="1289683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Zaoblený obdélník 6"/>
          <p:cNvSpPr/>
          <p:nvPr/>
        </p:nvSpPr>
        <p:spPr>
          <a:xfrm>
            <a:off x="255605" y="697602"/>
            <a:ext cx="3837828" cy="167836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4" tIns="0" rIns="219094" bIns="0" numCol="1" spcCol="1270" anchor="ctr" anchorCtr="0">
            <a:noAutofit/>
          </a:bodyPr>
          <a:lstStyle/>
          <a:p>
            <a:pPr algn="ctr"/>
            <a:r>
              <a:rPr lang="cs-CZ" sz="3200" dirty="0" err="1" smtClean="0"/>
              <a:t>Bunsen</a:t>
            </a:r>
            <a:r>
              <a:rPr lang="cs-CZ" sz="3200" dirty="0" smtClean="0"/>
              <a:t>, </a:t>
            </a:r>
            <a:r>
              <a:rPr lang="cs-CZ" sz="3200" dirty="0" err="1" smtClean="0"/>
              <a:t>Kirchhoff</a:t>
            </a:r>
            <a:r>
              <a:rPr lang="en-US" sz="3200" dirty="0" smtClean="0"/>
              <a:t> </a:t>
            </a:r>
            <a:r>
              <a:rPr lang="en-US" sz="3200" dirty="0"/>
              <a:t>(</a:t>
            </a:r>
            <a:r>
              <a:rPr lang="en-US" sz="3200" dirty="0" smtClean="0"/>
              <a:t>1</a:t>
            </a:r>
            <a:r>
              <a:rPr lang="cs-CZ" sz="3200" dirty="0" smtClean="0"/>
              <a:t>860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7944" y="4183344"/>
            <a:ext cx="9066584" cy="254052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/>
              <a:t>Některé emisní linie se shodovaly s absorpčními liniemi ve slunečním světle – chemické složení slunce  </a:t>
            </a:r>
            <a:endParaRPr lang="en-US" sz="2800" dirty="0" smtClean="0"/>
          </a:p>
          <a:p>
            <a:pPr marL="45720" indent="0">
              <a:buNone/>
            </a:pPr>
            <a:endParaRPr lang="cs-CZ" sz="2800" dirty="0" smtClean="0"/>
          </a:p>
          <a:p>
            <a:pPr marL="45720" indent="0">
              <a:buNone/>
            </a:pPr>
            <a:endParaRPr lang="cs-CZ" sz="2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61" y="921349"/>
            <a:ext cx="2257471" cy="26610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79" y="870851"/>
            <a:ext cx="2132546" cy="301141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14" y="5301208"/>
            <a:ext cx="8215302" cy="1077535"/>
          </a:xfrm>
          <a:prstGeom prst="rect">
            <a:avLst/>
          </a:prstGeom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257944" y="2337017"/>
            <a:ext cx="4201258" cy="1922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/>
              <a:t>Chemické prvky po zahřátí emitují světlo na dobře definovaných vlnových délkách</a:t>
            </a:r>
          </a:p>
          <a:p>
            <a:pPr marL="45720" indent="0">
              <a:buFont typeface="Georgia" pitchFamily="18" charset="0"/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07212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764743"/>
            <a:ext cx="3384376" cy="51125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Záření absolutně černého tělesa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Fotoefekt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err="1" smtClean="0"/>
              <a:t>Comptonův</a:t>
            </a:r>
            <a:r>
              <a:rPr lang="cs-CZ" sz="2400" dirty="0" smtClean="0"/>
              <a:t> rozptyl</a:t>
            </a: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-25191" y="22599"/>
            <a:ext cx="928903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sz="4400" dirty="0" err="1" smtClean="0"/>
              <a:t>Částicově</a:t>
            </a:r>
            <a:r>
              <a:rPr lang="cs-CZ" sz="4400" dirty="0" smtClean="0"/>
              <a:t>-vlnový dualismus světla</a:t>
            </a:r>
            <a:endParaRPr lang="cs-CZ" sz="4400" dirty="0"/>
          </a:p>
        </p:txBody>
      </p:sp>
      <p:sp>
        <p:nvSpPr>
          <p:cNvPr id="9" name="Zaoblený obdélník 8"/>
          <p:cNvSpPr/>
          <p:nvPr/>
        </p:nvSpPr>
        <p:spPr>
          <a:xfrm>
            <a:off x="182832" y="944346"/>
            <a:ext cx="3665768" cy="763153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45720" indent="0">
              <a:buNone/>
            </a:pPr>
            <a:r>
              <a:rPr lang="cs-CZ" sz="3200" dirty="0" smtClean="0"/>
              <a:t>Částicové chování</a:t>
            </a:r>
            <a:endParaRPr lang="en-US" sz="32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5076056" y="944346"/>
            <a:ext cx="3268030" cy="820397"/>
          </a:xfrm>
          <a:prstGeom prst="roundRect">
            <a:avLst/>
          </a:prstGeom>
          <a:solidFill>
            <a:schemeClr val="accent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200" dirty="0" smtClean="0"/>
              <a:t>Vlnové chování</a:t>
            </a:r>
            <a:endParaRPr lang="cs-CZ" sz="3200" dirty="0"/>
          </a:p>
          <a:p>
            <a:pPr algn="ctr"/>
            <a:endParaRPr lang="cs-CZ" sz="3200" dirty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5076056" y="1841379"/>
            <a:ext cx="3384376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Interference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Difrakce</a:t>
            </a:r>
          </a:p>
          <a:p>
            <a:pPr marL="45720" indent="0">
              <a:buFont typeface="Georgia" pitchFamily="18" charset="0"/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11" y="3252678"/>
            <a:ext cx="5256584" cy="277022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508661" y="4005064"/>
            <a:ext cx="2588295" cy="1805444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435154" y="3717836"/>
                <a:ext cx="2758644" cy="2807314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2676" tIns="562356" rIns="642676" bIns="163576" numCol="1" spcCol="1270" anchor="t" anchorCtr="0">
                <a:noAutofit/>
              </a:bodyPr>
              <a:lstStyle/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sz="3200" b="0" dirty="0" smtClean="0">
                  <a:ea typeface="Cambria Math" panose="02040503050406030204" pitchFamily="18" charset="0"/>
                </a:endParaRPr>
              </a:p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32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54" y="3717836"/>
                <a:ext cx="2758644" cy="2807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01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764743"/>
            <a:ext cx="4824536" cy="212500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Částicově-vlnový dualismus je obecnou vlastností mikroskopických objektů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Vztahy 𝐸=ℎ</a:t>
            </a:r>
            <a:r>
              <a:rPr lang="cs-CZ" sz="2400" dirty="0" smtClean="0"/>
              <a:t>𝜈, 𝑝</a:t>
            </a:r>
            <a:r>
              <a:rPr lang="cs-CZ" sz="2400" dirty="0"/>
              <a:t>=ℎ∕</a:t>
            </a:r>
            <a:r>
              <a:rPr lang="cs-CZ" sz="2400" dirty="0" smtClean="0"/>
              <a:t>𝜆 platí i pro hmotné částice</a:t>
            </a: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-25191" y="22599"/>
            <a:ext cx="928903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sz="4400" dirty="0"/>
              <a:t>d</a:t>
            </a:r>
            <a:r>
              <a:rPr lang="en-US" sz="4400" dirty="0" smtClean="0"/>
              <a:t>e </a:t>
            </a:r>
            <a:r>
              <a:rPr lang="en-US" sz="4400" dirty="0" err="1" smtClean="0"/>
              <a:t>Broglieho</a:t>
            </a:r>
            <a:r>
              <a:rPr lang="en-US" sz="4400" dirty="0" smtClean="0"/>
              <a:t> </a:t>
            </a:r>
            <a:r>
              <a:rPr lang="en-US" sz="4400" dirty="0" err="1" smtClean="0"/>
              <a:t>hypot</a:t>
            </a:r>
            <a:r>
              <a:rPr lang="cs-CZ" sz="4400" dirty="0" err="1" smtClean="0"/>
              <a:t>éza</a:t>
            </a:r>
            <a:endParaRPr lang="cs-CZ" sz="4400" dirty="0"/>
          </a:p>
        </p:txBody>
      </p:sp>
      <p:sp>
        <p:nvSpPr>
          <p:cNvPr id="9" name="Zaoblený obdélník 8"/>
          <p:cNvSpPr/>
          <p:nvPr/>
        </p:nvSpPr>
        <p:spPr>
          <a:xfrm>
            <a:off x="182832" y="944346"/>
            <a:ext cx="3665768" cy="763153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45720" indent="0">
              <a:buNone/>
            </a:pPr>
            <a:r>
              <a:rPr lang="cs-CZ" sz="3200" dirty="0" smtClean="0"/>
              <a:t>de </a:t>
            </a:r>
            <a:r>
              <a:rPr lang="cs-CZ" sz="3200" dirty="0" err="1" smtClean="0"/>
              <a:t>Broglie</a:t>
            </a:r>
            <a:r>
              <a:rPr lang="cs-CZ" sz="3200" dirty="0" smtClean="0"/>
              <a:t> </a:t>
            </a:r>
            <a:r>
              <a:rPr lang="en-US" sz="3200" dirty="0" smtClean="0"/>
              <a:t>(1923)</a:t>
            </a:r>
            <a:endParaRPr lang="en-US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65599"/>
            <a:ext cx="2143125" cy="2724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ástupný symbol pro obsah 2"/>
              <p:cNvSpPr txBox="1">
                <a:spLocks/>
              </p:cNvSpPr>
              <p:nvPr/>
            </p:nvSpPr>
            <p:spPr>
              <a:xfrm>
                <a:off x="323528" y="4005064"/>
                <a:ext cx="8712968" cy="21250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400" dirty="0"/>
                  <a:t>Částici s hybností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cs-CZ" sz="2400" dirty="0"/>
                  <a:t> a energií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cs-CZ" dirty="0" smtClean="0"/>
                  <a:t> popíšeme rovinnou vlnou</a:t>
                </a:r>
                <a:endParaRPr lang="cs-CZ" dirty="0"/>
              </a:p>
            </p:txBody>
          </p:sp>
        </mc:Choice>
        <mc:Fallback xmlns="">
          <p:sp>
            <p:nvSpPr>
              <p:cNvPr id="19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05064"/>
                <a:ext cx="8712968" cy="2125006"/>
              </a:xfrm>
              <a:prstGeom prst="rect">
                <a:avLst/>
              </a:prstGeom>
              <a:blipFill>
                <a:blip r:embed="rId3"/>
                <a:stretch>
                  <a:fillRect l="-980" t="-60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bdélník 19"/>
          <p:cNvSpPr/>
          <p:nvPr/>
        </p:nvSpPr>
        <p:spPr>
          <a:xfrm>
            <a:off x="547210" y="4546964"/>
            <a:ext cx="7337158" cy="1258300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/>
              <p:cNvSpPr/>
              <p:nvPr/>
            </p:nvSpPr>
            <p:spPr>
              <a:xfrm>
                <a:off x="473702" y="4259736"/>
                <a:ext cx="7770706" cy="2807314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2676" tIns="562356" rIns="642676" bIns="163576" numCol="1" spcCol="1270" anchor="t" anchorCtr="0">
                <a:noAutofit/>
              </a:bodyPr>
              <a:lstStyle/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cs-CZ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ℏ= 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32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Obdélní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02" y="4259736"/>
                <a:ext cx="7770706" cy="28073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aoblený obdélník 21"/>
          <p:cNvSpPr/>
          <p:nvPr/>
        </p:nvSpPr>
        <p:spPr>
          <a:xfrm>
            <a:off x="243822" y="5882275"/>
            <a:ext cx="8424936" cy="820397"/>
          </a:xfrm>
          <a:prstGeom prst="roundRect">
            <a:avLst/>
          </a:prstGeom>
          <a:solidFill>
            <a:schemeClr val="accent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200" dirty="0" smtClean="0"/>
              <a:t>Vlnové chování</a:t>
            </a:r>
            <a:r>
              <a:rPr lang="en-US" sz="3200" dirty="0" smtClean="0"/>
              <a:t> </a:t>
            </a:r>
            <a:r>
              <a:rPr lang="en-US" sz="3200" dirty="0" err="1" smtClean="0"/>
              <a:t>hmotn</a:t>
            </a:r>
            <a:r>
              <a:rPr lang="cs-CZ" sz="3200" dirty="0" err="1" smtClean="0"/>
              <a:t>ých</a:t>
            </a:r>
            <a:r>
              <a:rPr lang="cs-CZ" sz="3200" dirty="0" smtClean="0"/>
              <a:t> částic?</a:t>
            </a:r>
            <a:endParaRPr lang="cs-CZ" sz="3200" dirty="0"/>
          </a:p>
          <a:p>
            <a:pPr algn="ctr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759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764743"/>
            <a:ext cx="5279688" cy="212500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Rozptyl elektronů na krystalu niklu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Elektrony se chovají jako vlny </a:t>
            </a: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-25191" y="22599"/>
            <a:ext cx="928903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sz="4400" dirty="0" smtClean="0"/>
              <a:t>Difrakce elektronů</a:t>
            </a:r>
            <a:endParaRPr lang="cs-CZ" sz="4400" dirty="0"/>
          </a:p>
        </p:txBody>
      </p:sp>
      <p:sp>
        <p:nvSpPr>
          <p:cNvPr id="9" name="Zaoblený obdélník 8"/>
          <p:cNvSpPr/>
          <p:nvPr/>
        </p:nvSpPr>
        <p:spPr>
          <a:xfrm>
            <a:off x="182832" y="944346"/>
            <a:ext cx="4893224" cy="763153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45720" indent="0">
              <a:buNone/>
            </a:pPr>
            <a:r>
              <a:rPr lang="cs-CZ" sz="3200" dirty="0" err="1" smtClean="0"/>
              <a:t>Davison</a:t>
            </a:r>
            <a:r>
              <a:rPr lang="cs-CZ" sz="3200" dirty="0" smtClean="0"/>
              <a:t> a </a:t>
            </a:r>
            <a:r>
              <a:rPr lang="cs-CZ" sz="3200" dirty="0" err="1" smtClean="0"/>
              <a:t>Germer</a:t>
            </a:r>
            <a:r>
              <a:rPr lang="cs-CZ" sz="3200" dirty="0" smtClean="0"/>
              <a:t> </a:t>
            </a:r>
            <a:r>
              <a:rPr lang="en-US" sz="3200" dirty="0" smtClean="0"/>
              <a:t>(192</a:t>
            </a:r>
            <a:r>
              <a:rPr lang="cs-CZ" sz="3200" dirty="0" smtClean="0"/>
              <a:t>7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22" name="Zaoblený obdélník 21"/>
          <p:cNvSpPr/>
          <p:nvPr/>
        </p:nvSpPr>
        <p:spPr>
          <a:xfrm>
            <a:off x="3930222" y="5313875"/>
            <a:ext cx="5213777" cy="1446041"/>
          </a:xfrm>
          <a:prstGeom prst="roundRect">
            <a:avLst/>
          </a:prstGeom>
          <a:solidFill>
            <a:schemeClr val="accent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200" dirty="0" smtClean="0"/>
              <a:t>Hmotné částice se mohou chovat jako vlnění</a:t>
            </a:r>
            <a:endParaRPr lang="cs-CZ" sz="3200" dirty="0"/>
          </a:p>
          <a:p>
            <a:pPr algn="ctr"/>
            <a:endParaRPr lang="cs-CZ" sz="3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4" y="3629025"/>
            <a:ext cx="3181350" cy="3228975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5690570" y="836713"/>
            <a:ext cx="3095631" cy="3744416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78" y="836712"/>
            <a:ext cx="3023623" cy="3555417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187624" y="2692921"/>
            <a:ext cx="2588295" cy="865331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1102449" y="2361424"/>
                <a:ext cx="2758644" cy="1095315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2676" tIns="562356" rIns="642676" bIns="163576" numCol="1" spcCol="1270" anchor="t" anchorCtr="0">
                <a:noAutofit/>
              </a:bodyPr>
              <a:lstStyle/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32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449" y="2361424"/>
                <a:ext cx="2758644" cy="10953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8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-25191" y="22599"/>
            <a:ext cx="928903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sz="4400" dirty="0" smtClean="0"/>
              <a:t>Rovnice pro de </a:t>
            </a:r>
            <a:r>
              <a:rPr lang="cs-CZ" sz="4400" dirty="0" err="1" smtClean="0"/>
              <a:t>Broglieho</a:t>
            </a:r>
            <a:r>
              <a:rPr lang="cs-CZ" sz="4400" dirty="0" smtClean="0"/>
              <a:t> vlnu</a:t>
            </a:r>
            <a:endParaRPr lang="cs-CZ" sz="4400" dirty="0"/>
          </a:p>
        </p:txBody>
      </p:sp>
      <p:sp>
        <p:nvSpPr>
          <p:cNvPr id="9" name="Zaoblený obdélník 8"/>
          <p:cNvSpPr/>
          <p:nvPr/>
        </p:nvSpPr>
        <p:spPr>
          <a:xfrm>
            <a:off x="286391" y="2385014"/>
            <a:ext cx="3960440" cy="763153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45720" indent="0">
              <a:buNone/>
            </a:pPr>
            <a:r>
              <a:rPr lang="cs-CZ" sz="3200" dirty="0" err="1" smtClean="0"/>
              <a:t>Schrödinger</a:t>
            </a:r>
            <a:r>
              <a:rPr lang="cs-CZ" sz="3200" dirty="0" smtClean="0"/>
              <a:t> </a:t>
            </a:r>
            <a:r>
              <a:rPr lang="en-US" sz="3200" dirty="0" smtClean="0"/>
              <a:t>(192</a:t>
            </a:r>
            <a:r>
              <a:rPr lang="cs-CZ" sz="3200" dirty="0" smtClean="0"/>
              <a:t>6</a:t>
            </a:r>
            <a:r>
              <a:rPr lang="en-US" sz="3200" dirty="0" smtClean="0"/>
              <a:t>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aoblený obdélník 21"/>
              <p:cNvSpPr/>
              <p:nvPr/>
            </p:nvSpPr>
            <p:spPr>
              <a:xfrm>
                <a:off x="107504" y="959887"/>
                <a:ext cx="8928992" cy="802393"/>
              </a:xfrm>
              <a:prstGeom prst="roundRect">
                <a:avLst/>
              </a:prstGeom>
              <a:solidFill>
                <a:schemeClr val="accent6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cs-CZ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sz="3200" dirty="0" smtClean="0"/>
                  <a:t> by mělo řešit nějakou vlnovou rovnici</a:t>
                </a:r>
                <a:endParaRPr lang="cs-CZ" sz="3200" dirty="0"/>
              </a:p>
            </p:txBody>
          </p:sp>
        </mc:Choice>
        <mc:Fallback xmlns="">
          <p:sp>
            <p:nvSpPr>
              <p:cNvPr id="22" name="Zaoblený obdélní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959887"/>
                <a:ext cx="8928992" cy="80239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délník 12"/>
          <p:cNvSpPr/>
          <p:nvPr/>
        </p:nvSpPr>
        <p:spPr>
          <a:xfrm>
            <a:off x="321097" y="3389239"/>
            <a:ext cx="5313351" cy="2378300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185161" y="3057742"/>
                <a:ext cx="5663050" cy="2709797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2676" tIns="562356" rIns="642676" bIns="163576" numCol="1" spcCol="1270" anchor="t" anchorCtr="0">
                <a:noAutofit/>
              </a:bodyPr>
              <a:lstStyle/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b="0" dirty="0" smtClean="0">
                  <a:ea typeface="Cambria Math" panose="02040503050406030204" pitchFamily="18" charset="0"/>
                </a:endParaRPr>
              </a:p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cs-CZ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</m:oMath>
                  </m:oMathPara>
                </a14:m>
                <a:endParaRPr lang="en-US" sz="32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61" y="3057742"/>
                <a:ext cx="5663050" cy="27097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92574"/>
            <a:ext cx="2531135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-25191" y="22599"/>
            <a:ext cx="928903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4400" dirty="0" err="1" smtClean="0"/>
              <a:t>Princip</a:t>
            </a:r>
            <a:r>
              <a:rPr lang="en-US" sz="4400" dirty="0" smtClean="0"/>
              <a:t> </a:t>
            </a:r>
            <a:r>
              <a:rPr lang="en-US" sz="4400" dirty="0" err="1" smtClean="0"/>
              <a:t>superpozice</a:t>
            </a:r>
            <a:endParaRPr lang="cs-CZ" sz="4400" dirty="0"/>
          </a:p>
        </p:txBody>
      </p:sp>
      <p:sp>
        <p:nvSpPr>
          <p:cNvPr id="13" name="Obdélník 12"/>
          <p:cNvSpPr/>
          <p:nvPr/>
        </p:nvSpPr>
        <p:spPr>
          <a:xfrm>
            <a:off x="1547664" y="3068960"/>
            <a:ext cx="5313351" cy="2378300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bdélník 13"/>
              <p:cNvSpPr/>
              <p:nvPr/>
            </p:nvSpPr>
            <p:spPr>
              <a:xfrm>
                <a:off x="1372815" y="2745546"/>
                <a:ext cx="5663050" cy="2709797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2676" tIns="562356" rIns="642676" bIns="163576" numCol="1" spcCol="1270" anchor="t" anchorCtr="0">
                <a:noAutofit/>
              </a:bodyPr>
              <a:lstStyle/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cs-CZ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b="0" dirty="0" smtClean="0">
                  <a:ea typeface="Cambria Math" panose="02040503050406030204" pitchFamily="18" charset="0"/>
                </a:endParaRPr>
              </a:p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815" y="2745546"/>
                <a:ext cx="5663050" cy="27097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51520" y="1489013"/>
                <a:ext cx="8193136" cy="1008112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err="1" smtClean="0"/>
                  <a:t>Schr</a:t>
                </a:r>
                <a:r>
                  <a:rPr lang="cs-CZ" sz="2400" dirty="0" err="1" smtClean="0"/>
                  <a:t>ödinger</a:t>
                </a:r>
                <a:r>
                  <a:rPr lang="en-US" sz="2400" dirty="0" smtClean="0"/>
                  <a:t>ova </a:t>
                </a:r>
                <a:r>
                  <a:rPr lang="en-US" sz="2400" dirty="0" err="1" smtClean="0"/>
                  <a:t>rovnice</a:t>
                </a:r>
                <a:r>
                  <a:rPr lang="en-US" sz="2400" dirty="0" smtClean="0"/>
                  <a:t> je line</a:t>
                </a:r>
                <a:r>
                  <a:rPr lang="cs-CZ" sz="2400" dirty="0" err="1" smtClean="0"/>
                  <a:t>ární</a:t>
                </a:r>
                <a:r>
                  <a:rPr lang="cs-CZ" sz="2400" dirty="0" smtClean="0"/>
                  <a:t> v </a:t>
                </a:r>
                <a14:m>
                  <m:oMath xmlns:m="http://schemas.openxmlformats.org/officeDocument/2006/math">
                    <m:r>
                      <a:rPr lang="en-US" sz="2400" i="1"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cs-CZ" sz="2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400" dirty="0" smtClean="0"/>
                  <a:t>Lineární kombinace řešení je také řešení</a:t>
                </a:r>
                <a:endParaRPr lang="en-US" sz="2400" dirty="0" smtClean="0"/>
              </a:p>
            </p:txBody>
          </p:sp>
        </mc:Choice>
        <mc:Fallback>
          <p:sp>
            <p:nvSpPr>
              <p:cNvPr id="10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51520" y="1489013"/>
                <a:ext cx="8193136" cy="1008112"/>
              </a:xfrm>
              <a:blipFill>
                <a:blip r:embed="rId3"/>
                <a:stretch>
                  <a:fillRect l="-1042" t="-12651" b="-120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9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95288" y="908720"/>
                <a:ext cx="8193136" cy="5616624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Schr</a:t>
                </a:r>
                <a:r>
                  <a:rPr lang="cs-CZ" sz="2400" dirty="0" err="1" smtClean="0"/>
                  <a:t>ödinger</a:t>
                </a:r>
                <a:r>
                  <a:rPr lang="cs-CZ" sz="2400" dirty="0" smtClean="0"/>
                  <a:t> nalezl stacionární řešení pro elektron v atomu vodíku</a:t>
                </a:r>
                <a:endParaRPr lang="en-US" sz="2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V</a:t>
                </a:r>
                <a:r>
                  <a:rPr lang="cs-CZ" sz="2400" dirty="0" err="1" smtClean="0"/>
                  <a:t>ýsledek</a:t>
                </a:r>
                <a:r>
                  <a:rPr lang="cs-CZ" sz="2400" dirty="0" smtClean="0"/>
                  <a:t> odpovídá Bohrovu vztahu</a:t>
                </a:r>
                <a:endParaRPr lang="en-US" sz="2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65760" lvl="1" indent="0">
                  <a:buNone/>
                </a:pPr>
                <a:r>
                  <a:rPr lang="en-US" sz="2400" dirty="0"/>
                  <a:t>Ale </a:t>
                </a:r>
                <a:r>
                  <a:rPr lang="en-US" sz="2400" dirty="0" err="1"/>
                  <a:t>pouze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pokud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/>
                  <a:t> je </a:t>
                </a:r>
                <a:r>
                  <a:rPr lang="en-US" sz="2400" dirty="0" err="1"/>
                  <a:t>kvadratick</a:t>
                </a:r>
                <a:r>
                  <a:rPr lang="cs-CZ" sz="2400" dirty="0"/>
                  <a:t>y </a:t>
                </a:r>
                <a:r>
                  <a:rPr lang="cs-CZ" sz="2400" dirty="0" err="1"/>
                  <a:t>integrabilní</a:t>
                </a:r>
                <a:endParaRPr lang="cs-CZ" sz="2400" dirty="0"/>
              </a:p>
              <a:p>
                <a:pPr marL="4572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95288" y="908720"/>
                <a:ext cx="8193136" cy="5616624"/>
              </a:xfrm>
              <a:blipFill>
                <a:blip r:embed="rId2"/>
                <a:stretch>
                  <a:fillRect l="-1042" t="-22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Nadpis 1"/>
          <p:cNvSpPr txBox="1">
            <a:spLocks/>
          </p:cNvSpPr>
          <p:nvPr/>
        </p:nvSpPr>
        <p:spPr>
          <a:xfrm>
            <a:off x="-25191" y="22599"/>
            <a:ext cx="928903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4400" dirty="0" err="1" smtClean="0"/>
              <a:t>Schr</a:t>
            </a:r>
            <a:r>
              <a:rPr lang="cs-CZ" sz="4400" dirty="0" err="1" smtClean="0"/>
              <a:t>ödingerova</a:t>
            </a:r>
            <a:r>
              <a:rPr lang="cs-CZ" sz="4400" dirty="0" smtClean="0"/>
              <a:t> vlnová mechanika</a:t>
            </a:r>
            <a:endParaRPr lang="cs-CZ" sz="4400" dirty="0"/>
          </a:p>
        </p:txBody>
      </p:sp>
      <p:sp>
        <p:nvSpPr>
          <p:cNvPr id="13" name="Obdélník 12"/>
          <p:cNvSpPr/>
          <p:nvPr/>
        </p:nvSpPr>
        <p:spPr>
          <a:xfrm>
            <a:off x="2519772" y="1388643"/>
            <a:ext cx="5904656" cy="1296392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2380927" y="1011733"/>
                <a:ext cx="6439544" cy="1673302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2676" tIns="562356" rIns="642676" bIns="163576" numCol="1" spcCol="1270" anchor="t" anchorCtr="0">
                <a:noAutofit/>
              </a:bodyPr>
              <a:lstStyle/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cs-C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927" y="1011733"/>
                <a:ext cx="6439544" cy="16733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/>
          <p:cNvSpPr/>
          <p:nvPr/>
        </p:nvSpPr>
        <p:spPr>
          <a:xfrm>
            <a:off x="1691680" y="3212976"/>
            <a:ext cx="6768752" cy="1296392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1516830" y="2908075"/>
                <a:ext cx="7303641" cy="1673302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2676" tIns="562356" rIns="642676" bIns="163576" numCol="1" spcCol="1270" anchor="t" anchorCtr="0">
                <a:noAutofit/>
              </a:bodyPr>
              <a:lstStyle/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≈13,6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n-US" sz="32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830" y="2908075"/>
                <a:ext cx="7303641" cy="16733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délník 11"/>
          <p:cNvSpPr/>
          <p:nvPr/>
        </p:nvSpPr>
        <p:spPr>
          <a:xfrm>
            <a:off x="1233272" y="5268758"/>
            <a:ext cx="6768752" cy="1296392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965827" y="4814269"/>
                <a:ext cx="7303641" cy="1673302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2676" tIns="562356" rIns="642676" bIns="163576" numCol="1" spcCol="1270" anchor="t" anchorCtr="0">
                <a:noAutofit/>
              </a:bodyPr>
              <a:lstStyle/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cs-CZ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cs-CZ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sub>
                        <m:sup/>
                        <m:e>
                          <m:sSup>
                            <m:sSupPr>
                              <m:ctrlPr>
                                <a:rPr lang="cs-CZ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cs-CZ" sz="3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cs-CZ" sz="32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 ∞</m:t>
                          </m:r>
                        </m:e>
                      </m:nary>
                    </m:oMath>
                  </m:oMathPara>
                </a14:m>
                <a:endParaRPr lang="en-US" sz="32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27" y="4814269"/>
                <a:ext cx="7303641" cy="16733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2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-25192" y="22599"/>
            <a:ext cx="934971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sz="4000" dirty="0" smtClean="0"/>
              <a:t>Maticová</a:t>
            </a:r>
            <a:r>
              <a:rPr lang="cs-CZ" sz="4400" dirty="0" smtClean="0"/>
              <a:t> mechanika</a:t>
            </a:r>
            <a:endParaRPr lang="cs-CZ" sz="4400" dirty="0"/>
          </a:p>
        </p:txBody>
      </p:sp>
      <p:sp>
        <p:nvSpPr>
          <p:cNvPr id="12" name="Obdélník 11"/>
          <p:cNvSpPr/>
          <p:nvPr/>
        </p:nvSpPr>
        <p:spPr>
          <a:xfrm>
            <a:off x="1076983" y="4489895"/>
            <a:ext cx="6768752" cy="1850050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809539" y="4196822"/>
                <a:ext cx="7722901" cy="2143123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2676" tIns="562356" rIns="642676" bIns="163576" numCol="1" spcCol="1270" anchor="t" anchorCtr="0">
                <a:noAutofit/>
              </a:bodyPr>
              <a:lstStyle/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𝑚𝑛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𝑚𝑘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𝑘𝑛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𝑚𝑛</m:t>
                              </m:r>
                            </m:sub>
                          </m:sSub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0" dirty="0" smtClean="0">
                  <a:ea typeface="Cambria Math" panose="02040503050406030204" pitchFamily="18" charset="0"/>
                </a:endParaRPr>
              </a:p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:endParaRPr lang="en-US" sz="32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39" y="4196822"/>
                <a:ext cx="7722901" cy="21431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aoblený obdélník 15"/>
          <p:cNvSpPr/>
          <p:nvPr/>
        </p:nvSpPr>
        <p:spPr>
          <a:xfrm>
            <a:off x="243940" y="982093"/>
            <a:ext cx="6560307" cy="763153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45720" indent="0">
              <a:buNone/>
            </a:pPr>
            <a:r>
              <a:rPr lang="cs-CZ" sz="3200" dirty="0" smtClean="0"/>
              <a:t>Heisenberg, Born, Jordan </a:t>
            </a:r>
            <a:r>
              <a:rPr lang="en-US" sz="3200" dirty="0" smtClean="0"/>
              <a:t>(192</a:t>
            </a:r>
            <a:r>
              <a:rPr lang="cs-CZ" sz="3200" dirty="0" smtClean="0"/>
              <a:t>5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34" y="1908253"/>
            <a:ext cx="1876527" cy="241863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31" y="1908254"/>
            <a:ext cx="1637229" cy="241863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728" y="1891139"/>
            <a:ext cx="1747386" cy="243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-25192" y="22599"/>
            <a:ext cx="934971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sz="4000" dirty="0" smtClean="0"/>
              <a:t>Maticová</a:t>
            </a:r>
            <a:r>
              <a:rPr lang="cs-CZ" sz="4400" dirty="0" smtClean="0"/>
              <a:t> </a:t>
            </a:r>
            <a:r>
              <a:rPr lang="cs-CZ" sz="4400" dirty="0" err="1" smtClean="0"/>
              <a:t>vs</a:t>
            </a:r>
            <a:r>
              <a:rPr lang="cs-CZ" sz="4400" dirty="0" smtClean="0"/>
              <a:t> vlnová mechanika</a:t>
            </a:r>
            <a:endParaRPr lang="cs-CZ" sz="4400" dirty="0"/>
          </a:p>
        </p:txBody>
      </p:sp>
      <p:sp>
        <p:nvSpPr>
          <p:cNvPr id="12" name="Obdélník 11"/>
          <p:cNvSpPr/>
          <p:nvPr/>
        </p:nvSpPr>
        <p:spPr>
          <a:xfrm>
            <a:off x="339978" y="3735672"/>
            <a:ext cx="8758059" cy="3005696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bdélník 14"/>
              <p:cNvSpPr/>
              <p:nvPr/>
            </p:nvSpPr>
            <p:spPr>
              <a:xfrm>
                <a:off x="243941" y="3442598"/>
                <a:ext cx="8854096" cy="3415401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2676" tIns="562356" rIns="642676" bIns="163576" numCol="1" spcCol="1270" anchor="t" anchorCtr="0">
                <a:noAutofit/>
              </a:bodyPr>
              <a:lstStyle/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lang="en-US" sz="3200" b="0" dirty="0" smtClean="0">
                  <a:ea typeface="Cambria Math" panose="02040503050406030204" pitchFamily="18" charset="0"/>
                </a:endParaRPr>
              </a:p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:endParaRPr lang="en-US" sz="32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41" y="3442598"/>
                <a:ext cx="8854096" cy="34154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088" y="868276"/>
            <a:ext cx="1842647" cy="2606030"/>
          </a:xfrm>
          <a:prstGeom prst="rect">
            <a:avLst/>
          </a:prstGeom>
        </p:spPr>
      </p:pic>
      <p:sp>
        <p:nvSpPr>
          <p:cNvPr id="11" name="Zaoblený obdélník 10"/>
          <p:cNvSpPr/>
          <p:nvPr/>
        </p:nvSpPr>
        <p:spPr>
          <a:xfrm>
            <a:off x="243941" y="982093"/>
            <a:ext cx="2671876" cy="763153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45720" indent="0">
              <a:buNone/>
            </a:pPr>
            <a:r>
              <a:rPr lang="cs-CZ" sz="3200" dirty="0" smtClean="0"/>
              <a:t>Pauli </a:t>
            </a:r>
            <a:r>
              <a:rPr lang="en-US" sz="3200" dirty="0" smtClean="0"/>
              <a:t>(192</a:t>
            </a:r>
            <a:r>
              <a:rPr lang="cs-CZ" sz="3200" dirty="0" smtClean="0"/>
              <a:t>6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339978" y="1958399"/>
            <a:ext cx="5567073" cy="22384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3400" dirty="0" smtClean="0"/>
              <a:t>Pomocí maticové mechaniky odvodil spektrum vodíku před </a:t>
            </a:r>
            <a:r>
              <a:rPr lang="cs-CZ" sz="3400" dirty="0" err="1" smtClean="0"/>
              <a:t>Schrödingerem</a:t>
            </a:r>
            <a:endParaRPr lang="en-US" sz="3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/>
              <a:t>Jordan a Schrödinger </a:t>
            </a:r>
            <a:r>
              <a:rPr lang="en-US" sz="3400" dirty="0" err="1"/>
              <a:t>nezávisle</a:t>
            </a:r>
            <a:r>
              <a:rPr lang="en-US" sz="3400" dirty="0"/>
              <a:t> </a:t>
            </a:r>
            <a:r>
              <a:rPr lang="en-US" sz="3400" dirty="0" err="1"/>
              <a:t>na</a:t>
            </a:r>
            <a:r>
              <a:rPr lang="en-US" sz="3400" dirty="0"/>
              <a:t> </a:t>
            </a:r>
            <a:r>
              <a:rPr lang="en-US" sz="3400" dirty="0" err="1"/>
              <a:t>sobě</a:t>
            </a:r>
            <a:r>
              <a:rPr lang="en-US" sz="3400" dirty="0"/>
              <a:t> </a:t>
            </a:r>
            <a:r>
              <a:rPr lang="en-US" sz="3400" dirty="0" err="1"/>
              <a:t>ukázali</a:t>
            </a:r>
            <a:r>
              <a:rPr lang="en-US" sz="3400" dirty="0"/>
              <a:t>, </a:t>
            </a:r>
            <a:r>
              <a:rPr lang="en-US" sz="3400" dirty="0" err="1"/>
              <a:t>že</a:t>
            </a:r>
            <a:r>
              <a:rPr lang="en-US" sz="3400" dirty="0"/>
              <a:t> </a:t>
            </a:r>
            <a:r>
              <a:rPr lang="en-US" sz="3400" dirty="0" err="1"/>
              <a:t>jsou</a:t>
            </a:r>
            <a:r>
              <a:rPr lang="en-US" sz="3400" dirty="0"/>
              <a:t> </a:t>
            </a:r>
            <a:r>
              <a:rPr lang="en-US" sz="3400" dirty="0" err="1"/>
              <a:t>obě</a:t>
            </a:r>
            <a:r>
              <a:rPr lang="en-US" sz="3400" dirty="0"/>
              <a:t> </a:t>
            </a:r>
            <a:r>
              <a:rPr lang="en-US" sz="3400" dirty="0" err="1"/>
              <a:t>formulace</a:t>
            </a:r>
            <a:r>
              <a:rPr lang="en-US" sz="3400" dirty="0"/>
              <a:t> </a:t>
            </a:r>
            <a:r>
              <a:rPr lang="en-US" sz="3400" dirty="0" err="1"/>
              <a:t>kvantové</a:t>
            </a:r>
            <a:r>
              <a:rPr lang="en-US" sz="3400" dirty="0"/>
              <a:t> </a:t>
            </a:r>
            <a:r>
              <a:rPr lang="en-US" sz="3400" dirty="0" err="1"/>
              <a:t>mechaniky</a:t>
            </a:r>
            <a:r>
              <a:rPr lang="en-US" sz="3400" dirty="0"/>
              <a:t> </a:t>
            </a:r>
            <a:r>
              <a:rPr lang="en-US" sz="3400" dirty="0" err="1"/>
              <a:t>ekvivalentní</a:t>
            </a:r>
            <a:endParaRPr lang="en-US" sz="3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" indent="0">
              <a:buFont typeface="Georgia" pitchFamily="18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38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95288" y="908720"/>
                <a:ext cx="8697192" cy="1008112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400" dirty="0" smtClean="0"/>
                  <a:t>Řešení </a:t>
                </a:r>
                <a:r>
                  <a:rPr lang="cs-CZ" sz="2400" dirty="0" err="1" smtClean="0"/>
                  <a:t>Schrödingerovy</a:t>
                </a:r>
                <a:r>
                  <a:rPr lang="cs-CZ" sz="2400" dirty="0" smtClean="0"/>
                  <a:t> rovnice jsou komplexní funkce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sz="2400" dirty="0" smtClean="0"/>
                  <a:t> nemůže být skutečná vlna šířící se prostorem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 marL="45720" indent="0">
                  <a:buNone/>
                </a:pPr>
                <a:endParaRPr lang="en-US" sz="2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95288" y="908720"/>
                <a:ext cx="8697192" cy="1008112"/>
              </a:xfrm>
              <a:blipFill>
                <a:blip r:embed="rId3"/>
                <a:stretch>
                  <a:fillRect l="-981" t="-12727" b="-127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Nadpis 1"/>
          <p:cNvSpPr txBox="1">
            <a:spLocks/>
          </p:cNvSpPr>
          <p:nvPr/>
        </p:nvSpPr>
        <p:spPr>
          <a:xfrm>
            <a:off x="-25191" y="22599"/>
            <a:ext cx="928903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4400" dirty="0" smtClean="0"/>
              <a:t>V</a:t>
            </a:r>
            <a:r>
              <a:rPr lang="cs-CZ" sz="4400" dirty="0" err="1" smtClean="0"/>
              <a:t>ýznam</a:t>
            </a:r>
            <a:r>
              <a:rPr lang="cs-CZ" sz="4400" dirty="0" smtClean="0"/>
              <a:t> vlnové funkce</a:t>
            </a:r>
            <a:endParaRPr lang="cs-CZ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aoblený obdélník 15"/>
              <p:cNvSpPr/>
              <p:nvPr/>
            </p:nvSpPr>
            <p:spPr>
              <a:xfrm>
                <a:off x="79388" y="2000880"/>
                <a:ext cx="8928992" cy="802393"/>
              </a:xfrm>
              <a:prstGeom prst="roundRect">
                <a:avLst/>
              </a:prstGeom>
              <a:solidFill>
                <a:schemeClr val="accent6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cs-CZ" sz="3200" dirty="0" smtClean="0">
                    <a:ea typeface="Cambria Math" panose="02040503050406030204" pitchFamily="18" charset="0"/>
                  </a:rPr>
                  <a:t>Jak interpretovat </a:t>
                </a:r>
                <a14:m>
                  <m:oMath xmlns:m="http://schemas.openxmlformats.org/officeDocument/2006/math">
                    <m:r>
                      <a:rPr lang="cs-CZ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sz="3200" dirty="0" smtClean="0"/>
                  <a:t> ?</a:t>
                </a:r>
                <a:endParaRPr lang="cs-CZ" sz="3200" dirty="0"/>
              </a:p>
            </p:txBody>
          </p:sp>
        </mc:Choice>
        <mc:Fallback xmlns="">
          <p:sp>
            <p:nvSpPr>
              <p:cNvPr id="16" name="Zaoblený 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8" y="2000880"/>
                <a:ext cx="8928992" cy="80239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aoblený obdélník 16"/>
          <p:cNvSpPr/>
          <p:nvPr/>
        </p:nvSpPr>
        <p:spPr>
          <a:xfrm>
            <a:off x="195288" y="2953879"/>
            <a:ext cx="2701433" cy="763153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45720" indent="0">
              <a:buNone/>
            </a:pPr>
            <a:r>
              <a:rPr lang="cs-CZ" sz="3200" dirty="0" smtClean="0"/>
              <a:t>Born </a:t>
            </a:r>
            <a:r>
              <a:rPr lang="en-US" sz="3200" dirty="0" smtClean="0"/>
              <a:t>(192</a:t>
            </a:r>
            <a:r>
              <a:rPr lang="cs-CZ" sz="3200" dirty="0" smtClean="0"/>
              <a:t>6</a:t>
            </a:r>
            <a:r>
              <a:rPr lang="en-US" sz="3200" dirty="0" smtClean="0"/>
              <a:t>)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ástupný symbol pro obsah 2"/>
              <p:cNvSpPr txBox="1">
                <a:spLocks/>
              </p:cNvSpPr>
              <p:nvPr/>
            </p:nvSpPr>
            <p:spPr>
              <a:xfrm>
                <a:off x="266904" y="3679407"/>
                <a:ext cx="8597704" cy="28836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400" dirty="0" smtClean="0"/>
                  <a:t>Statistická interpretace vlnové funkce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cs-CZ" sz="2400" dirty="0" smtClean="0"/>
                  <a:t> je amplituda pravděpodobnosti nalezení částice v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cs-CZ" sz="24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400" dirty="0" smtClean="0"/>
                  <a:t>Předpovědi kvantové mechaniky mají obecně pravděpodobností charakter </a:t>
                </a:r>
                <a:endParaRPr lang="en-US" sz="2400" dirty="0" smtClean="0"/>
              </a:p>
              <a:p>
                <a:pPr marL="45720" indent="0">
                  <a:buNone/>
                </a:pPr>
                <a:endParaRPr lang="cs-CZ" sz="2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" indent="0">
                  <a:buFont typeface="Georgia" pitchFamily="18" charset="0"/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1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04" y="3679407"/>
                <a:ext cx="8597704" cy="2883615"/>
              </a:xfrm>
              <a:prstGeom prst="rect">
                <a:avLst/>
              </a:prstGeom>
              <a:blipFill>
                <a:blip r:embed="rId5"/>
                <a:stretch>
                  <a:fillRect l="-993" t="-4651" r="-2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délník 18"/>
          <p:cNvSpPr/>
          <p:nvPr/>
        </p:nvSpPr>
        <p:spPr>
          <a:xfrm>
            <a:off x="749406" y="5445224"/>
            <a:ext cx="7588956" cy="1296392"/>
          </a:xfrm>
          <a:prstGeom prst="re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bdélník 19"/>
              <p:cNvSpPr/>
              <p:nvPr/>
            </p:nvSpPr>
            <p:spPr>
              <a:xfrm>
                <a:off x="481961" y="4990735"/>
                <a:ext cx="7640377" cy="1673302"/>
              </a:xfrm>
              <a:prstGeom prst="rect">
                <a:avLst/>
              </a:prstGeom>
              <a:scene3d>
                <a:camera prst="orthographicFront"/>
                <a:lightRig rig="flat" dir="t"/>
              </a:scene3d>
              <a:sp3d z="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2676" tIns="562356" rIns="642676" bIns="163576" numCol="1" spcCol="1270" anchor="t" anchorCtr="0">
                <a:noAutofit/>
              </a:bodyPr>
              <a:lstStyle/>
              <a:p>
                <a:pPr marL="0" lvl="1" defTabSz="10223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cs-C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nary>
                        <m:naryPr>
                          <m:ctrlPr>
                            <a:rPr lang="cs-CZ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cs-CZ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cs-CZ" sz="3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cs-CZ" sz="32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3200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Obdélní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61" y="4990735"/>
                <a:ext cx="7640377" cy="16733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2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-25191" y="22599"/>
            <a:ext cx="928903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cs-CZ" sz="4400" dirty="0" smtClean="0"/>
              <a:t>Kodaňská interpretace</a:t>
            </a:r>
            <a:endParaRPr lang="cs-CZ" sz="4400" dirty="0"/>
          </a:p>
        </p:txBody>
      </p:sp>
      <p:sp>
        <p:nvSpPr>
          <p:cNvPr id="5" name="Zaoblený obdélník 4"/>
          <p:cNvSpPr/>
          <p:nvPr/>
        </p:nvSpPr>
        <p:spPr>
          <a:xfrm>
            <a:off x="251520" y="980728"/>
            <a:ext cx="5904656" cy="763153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45720" indent="0">
              <a:buNone/>
            </a:pPr>
            <a:r>
              <a:rPr lang="cs-CZ" sz="3200" dirty="0" err="1" smtClean="0"/>
              <a:t>Bohr</a:t>
            </a:r>
            <a:r>
              <a:rPr lang="cs-CZ" sz="3200" dirty="0" smtClean="0"/>
              <a:t>, Heisenberg </a:t>
            </a:r>
            <a:r>
              <a:rPr lang="en-US" sz="3200" dirty="0" smtClean="0"/>
              <a:t>(</a:t>
            </a:r>
            <a:r>
              <a:rPr lang="en-US" sz="3200" dirty="0" smtClean="0"/>
              <a:t>19</a:t>
            </a:r>
            <a:r>
              <a:rPr lang="cs-CZ" sz="3200" dirty="0" smtClean="0"/>
              <a:t>25-1927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6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18162" y="1988840"/>
            <a:ext cx="8697192" cy="43924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Vlnová funkce představuje úplný popis stavu částice, obsahuje všechny informace o částici, které jsou k dispozici </a:t>
            </a:r>
            <a:endParaRPr lang="cs-CZ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S časem se mění podle </a:t>
            </a:r>
            <a:r>
              <a:rPr lang="cs-CZ" sz="2400" dirty="0" err="1" smtClean="0"/>
              <a:t>Schrödingerovy</a:t>
            </a:r>
            <a:r>
              <a:rPr lang="cs-CZ" sz="2400" dirty="0" smtClean="0"/>
              <a:t> rovnice, až do okamžiku měření </a:t>
            </a:r>
            <a:r>
              <a:rPr lang="en-US" sz="2400" dirty="0"/>
              <a:t>(</a:t>
            </a:r>
            <a:r>
              <a:rPr lang="cs-CZ" sz="2400" dirty="0"/>
              <a:t>interakce z laboratorním přístrojem</a:t>
            </a:r>
            <a:r>
              <a:rPr lang="en-US" sz="2400" dirty="0"/>
              <a:t>)</a:t>
            </a:r>
            <a:r>
              <a:rPr lang="cs-CZ" sz="2400" dirty="0"/>
              <a:t> </a:t>
            </a:r>
            <a:endParaRPr lang="cs-CZ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Výsledky měření jsou náhodné </a:t>
            </a:r>
            <a:r>
              <a:rPr lang="en-US" sz="2400" dirty="0" smtClean="0"/>
              <a:t>(</a:t>
            </a:r>
            <a:r>
              <a:rPr lang="en-US" sz="2400" dirty="0" err="1" smtClean="0"/>
              <a:t>Bornovo</a:t>
            </a:r>
            <a:r>
              <a:rPr lang="en-US" sz="2400" dirty="0" smtClean="0"/>
              <a:t> </a:t>
            </a:r>
            <a:r>
              <a:rPr lang="en-US" sz="2400" dirty="0" err="1" smtClean="0"/>
              <a:t>pravidlo</a:t>
            </a:r>
            <a:r>
              <a:rPr lang="en-US" sz="2400" dirty="0" smtClean="0"/>
              <a:t>)</a:t>
            </a:r>
            <a:endParaRPr lang="cs-CZ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Měření způsobí kolaps vlnové funkce – ze superpozice vybere jednu z možností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Hodnoty některých pozorovatelných </a:t>
            </a:r>
            <a:r>
              <a:rPr lang="en-US" sz="2400" dirty="0" smtClean="0"/>
              <a:t>(</a:t>
            </a:r>
            <a:r>
              <a:rPr lang="en-US" sz="2400" dirty="0" err="1" smtClean="0"/>
              <a:t>poloha</a:t>
            </a:r>
            <a:r>
              <a:rPr lang="en-US" sz="2400" dirty="0" smtClean="0"/>
              <a:t> a </a:t>
            </a:r>
            <a:r>
              <a:rPr lang="en-US" sz="2400" dirty="0" err="1" smtClean="0"/>
              <a:t>hynost</a:t>
            </a:r>
            <a:r>
              <a:rPr lang="en-US" sz="2400" dirty="0" smtClean="0"/>
              <a:t>)</a:t>
            </a:r>
            <a:r>
              <a:rPr lang="cs-CZ" sz="2400" dirty="0" smtClean="0"/>
              <a:t> nelze současně dobře definovat</a:t>
            </a:r>
            <a:r>
              <a:rPr lang="en-US" sz="2400" dirty="0" smtClean="0"/>
              <a:t> – </a:t>
            </a:r>
            <a:r>
              <a:rPr lang="en-US" sz="2400" dirty="0" err="1" smtClean="0"/>
              <a:t>Heisenbergovy</a:t>
            </a:r>
            <a:r>
              <a:rPr lang="en-US" sz="2400" dirty="0" smtClean="0"/>
              <a:t> </a:t>
            </a:r>
            <a:r>
              <a:rPr lang="en-US" sz="2400" dirty="0" err="1" smtClean="0"/>
              <a:t>relace</a:t>
            </a:r>
            <a:r>
              <a:rPr lang="en-US" sz="2400" dirty="0" smtClean="0"/>
              <a:t> </a:t>
            </a:r>
            <a:r>
              <a:rPr lang="cs-CZ" sz="2400" dirty="0" smtClean="0"/>
              <a:t>neurčitosti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" indent="0">
              <a:buNone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08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0872" y="0"/>
            <a:ext cx="88924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dirty="0" smtClean="0"/>
              <a:t>Objev elektronu</a:t>
            </a:r>
            <a:endParaRPr lang="cs-CZ" sz="4400" dirty="0"/>
          </a:p>
        </p:txBody>
      </p:sp>
      <p:sp>
        <p:nvSpPr>
          <p:cNvPr id="7" name="Zaoblený obdélník 6"/>
          <p:cNvSpPr/>
          <p:nvPr/>
        </p:nvSpPr>
        <p:spPr>
          <a:xfrm>
            <a:off x="630793" y="4193703"/>
            <a:ext cx="3689528" cy="936105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Zaoblený obdélník 6"/>
          <p:cNvSpPr/>
          <p:nvPr/>
        </p:nvSpPr>
        <p:spPr>
          <a:xfrm>
            <a:off x="679284" y="3908224"/>
            <a:ext cx="3837828" cy="148701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4" tIns="0" rIns="219094" bIns="0" numCol="1" spcCol="1270" anchor="ctr" anchorCtr="0">
            <a:noAutofit/>
          </a:bodyPr>
          <a:lstStyle/>
          <a:p>
            <a:pPr algn="ctr"/>
            <a:r>
              <a:rPr lang="cs-CZ" sz="3200" dirty="0" smtClean="0"/>
              <a:t>Thomson </a:t>
            </a:r>
            <a:r>
              <a:rPr lang="en-US" sz="3200" dirty="0" smtClean="0"/>
              <a:t>(1</a:t>
            </a:r>
            <a:r>
              <a:rPr lang="cs-CZ" sz="3200" dirty="0" smtClean="0"/>
              <a:t>897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59324"/>
            <a:ext cx="2010220" cy="3140968"/>
          </a:xfrm>
          <a:prstGeom prst="rect">
            <a:avLst/>
          </a:prstGeom>
        </p:spPr>
      </p:pic>
      <p:sp>
        <p:nvSpPr>
          <p:cNvPr id="10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39164" y="808662"/>
            <a:ext cx="5455488" cy="7920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/>
              <a:t>1860</a:t>
            </a:r>
            <a:r>
              <a:rPr lang="cs-CZ" sz="2800" dirty="0" smtClean="0"/>
              <a:t>‘</a:t>
            </a:r>
            <a:r>
              <a:rPr lang="cs-CZ" sz="2800" dirty="0" smtClean="0"/>
              <a:t>- 1880‘ – katodové záření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" indent="0">
              <a:buNone/>
            </a:pPr>
            <a:endParaRPr lang="cs-CZ" sz="2800" dirty="0" smtClean="0"/>
          </a:p>
          <a:p>
            <a:pPr marL="45720" indent="0">
              <a:buNone/>
            </a:pPr>
            <a:endParaRPr lang="cs-CZ" sz="2800" dirty="0" smtClean="0"/>
          </a:p>
          <a:p>
            <a:pPr marL="45720" indent="0">
              <a:buNone/>
            </a:pP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02" y="836712"/>
            <a:ext cx="2120432" cy="2549230"/>
          </a:xfrm>
          <a:prstGeom prst="rect">
            <a:avLst/>
          </a:prstGeom>
        </p:spPr>
      </p:pic>
      <p:sp>
        <p:nvSpPr>
          <p:cNvPr id="12" name="Zaoblený obdélník 11"/>
          <p:cNvSpPr/>
          <p:nvPr/>
        </p:nvSpPr>
        <p:spPr>
          <a:xfrm>
            <a:off x="779093" y="1413445"/>
            <a:ext cx="3689528" cy="936105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Zaoblený obdélník 6"/>
          <p:cNvSpPr/>
          <p:nvPr/>
        </p:nvSpPr>
        <p:spPr>
          <a:xfrm>
            <a:off x="704943" y="1052655"/>
            <a:ext cx="3837828" cy="148701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4" tIns="0" rIns="219094" bIns="0" numCol="1" spcCol="1270" anchor="ctr" anchorCtr="0">
            <a:noAutofit/>
          </a:bodyPr>
          <a:lstStyle/>
          <a:p>
            <a:pPr algn="ctr"/>
            <a:r>
              <a:rPr lang="cs-CZ" sz="3200" dirty="0" smtClean="0"/>
              <a:t>Becquerel </a:t>
            </a:r>
            <a:r>
              <a:rPr lang="en-US" sz="3200" dirty="0" smtClean="0"/>
              <a:t>(1</a:t>
            </a:r>
            <a:r>
              <a:rPr lang="cs-CZ" sz="3200" dirty="0" smtClean="0"/>
              <a:t>896</a:t>
            </a:r>
            <a:r>
              <a:rPr lang="en-US" sz="3200" dirty="0" smtClean="0"/>
              <a:t>)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ástupný symbol pro obsah 2"/>
              <p:cNvSpPr txBox="1">
                <a:spLocks/>
              </p:cNvSpPr>
              <p:nvPr/>
            </p:nvSpPr>
            <p:spPr>
              <a:xfrm>
                <a:off x="439164" y="2495489"/>
                <a:ext cx="5873827" cy="14641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 smtClean="0"/>
                  <a:t>Radioaktivní 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2800" dirty="0" smtClean="0"/>
                  <a:t>rozpad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 smtClean="0"/>
                  <a:t>1900 -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cs-CZ" sz="2800" dirty="0" smtClean="0"/>
                  <a:t>-částice má stejné vlastnosti jako katodové záření</a:t>
                </a:r>
              </a:p>
              <a:p>
                <a:pPr marL="45720" indent="0">
                  <a:buNone/>
                </a:pPr>
                <a:endParaRPr lang="en-US" sz="2800" dirty="0" smtClean="0"/>
              </a:p>
            </p:txBody>
          </p:sp>
        </mc:Choice>
        <mc:Fallback>
          <p:sp>
            <p:nvSpPr>
              <p:cNvPr id="1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64" y="2495489"/>
                <a:ext cx="5873827" cy="1464142"/>
              </a:xfrm>
              <a:prstGeom prst="rect">
                <a:avLst/>
              </a:prstGeom>
              <a:blipFill>
                <a:blip r:embed="rId4"/>
                <a:stretch>
                  <a:fillRect l="-2075" t="-13693" b="-49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2"/>
          <p:cNvSpPr txBox="1">
            <a:spLocks/>
          </p:cNvSpPr>
          <p:nvPr/>
        </p:nvSpPr>
        <p:spPr>
          <a:xfrm>
            <a:off x="232554" y="5185052"/>
            <a:ext cx="5868707" cy="1686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/>
              <a:t>Katodové záření je nabitá částice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/>
              <a:t>Odhad náboje a hmoty elektronu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" indent="0">
              <a:buFont typeface="Georgia" pitchFamily="18" charset="0"/>
              <a:buNone/>
            </a:pPr>
            <a:endParaRPr lang="cs-CZ" sz="2800" dirty="0" smtClean="0"/>
          </a:p>
          <a:p>
            <a:pPr marL="45720" indent="0">
              <a:buFont typeface="Georgia" pitchFamily="18" charset="0"/>
              <a:buNone/>
            </a:pPr>
            <a:endParaRPr lang="cs-CZ" sz="2800" dirty="0" smtClean="0"/>
          </a:p>
          <a:p>
            <a:pPr marL="45720" indent="0">
              <a:buFont typeface="Georgia" pitchFamily="18" charset="0"/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80989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-25191" y="22599"/>
            <a:ext cx="928903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4400" dirty="0" err="1" smtClean="0"/>
              <a:t>Matematick</a:t>
            </a:r>
            <a:r>
              <a:rPr lang="cs-CZ" sz="4400" dirty="0" smtClean="0"/>
              <a:t>ý aparát</a:t>
            </a:r>
            <a:endParaRPr lang="cs-CZ" sz="4400" dirty="0"/>
          </a:p>
        </p:txBody>
      </p:sp>
      <p:sp>
        <p:nvSpPr>
          <p:cNvPr id="3" name="Zaoblený obdélník 2"/>
          <p:cNvSpPr/>
          <p:nvPr/>
        </p:nvSpPr>
        <p:spPr>
          <a:xfrm>
            <a:off x="251520" y="980728"/>
            <a:ext cx="4536504" cy="763153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45720" indent="0">
              <a:buNone/>
            </a:pPr>
            <a:r>
              <a:rPr lang="cs-CZ" sz="3200" dirty="0" smtClean="0"/>
              <a:t>von Neumann </a:t>
            </a:r>
            <a:r>
              <a:rPr lang="en-US" sz="3200" dirty="0" smtClean="0"/>
              <a:t>(</a:t>
            </a:r>
            <a:r>
              <a:rPr lang="en-US" sz="3200" dirty="0" smtClean="0"/>
              <a:t>1932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36712"/>
            <a:ext cx="2177517" cy="28373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303" y="3781579"/>
            <a:ext cx="2042402" cy="30764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1896922"/>
                <a:ext cx="6192688" cy="4484406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Prostor </a:t>
                </a:r>
                <a:r>
                  <a:rPr lang="en-US" sz="2400" dirty="0" err="1" smtClean="0"/>
                  <a:t>mo</a:t>
                </a:r>
                <a:r>
                  <a:rPr lang="cs-CZ" sz="2400" dirty="0" err="1" smtClean="0"/>
                  <a:t>žný</a:t>
                </a:r>
                <a:r>
                  <a:rPr lang="cs-CZ" sz="2400" dirty="0" err="1" smtClean="0"/>
                  <a:t>ch</a:t>
                </a:r>
                <a:r>
                  <a:rPr lang="cs-CZ" sz="2400" dirty="0" smtClean="0"/>
                  <a:t> stavů kvantové částice je tzv. Hilbertův prostor 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cs-CZ" sz="2400" dirty="0" smtClean="0"/>
                  <a:t> - vektorový prostor se skalárním součinem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400" dirty="0" smtClean="0"/>
                  <a:t>Stavy kvantové částice jsou popsané nenulovými vektory 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endParaRPr lang="cs-CZ" sz="2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400" dirty="0" smtClean="0"/>
                  <a:t>Pozorovatelným veličinám odpovídají </a:t>
                </a:r>
                <a:r>
                  <a:rPr lang="cs-CZ" sz="2400" dirty="0" err="1" smtClean="0"/>
                  <a:t>samozdružené</a:t>
                </a:r>
                <a:r>
                  <a:rPr lang="cs-CZ" sz="2400" dirty="0" smtClean="0"/>
                  <a:t> operátory na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endParaRPr lang="cs-CZ" sz="2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400" dirty="0" smtClean="0"/>
                  <a:t>Možné výsledky měření pozorovatelných tvoří spektrum operátoru</a:t>
                </a:r>
                <a:endParaRPr lang="cs-CZ" sz="2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 marL="45720" indent="0">
                  <a:buNone/>
                </a:pPr>
                <a:endParaRPr lang="en-US" sz="2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6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1896922"/>
                <a:ext cx="6192688" cy="4484406"/>
              </a:xfrm>
              <a:blipFill>
                <a:blip r:embed="rId4"/>
                <a:stretch>
                  <a:fillRect l="-1378" t="-28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873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0872" y="0"/>
            <a:ext cx="88924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dirty="0" smtClean="0"/>
              <a:t>Pudinkový model atomu</a:t>
            </a:r>
            <a:endParaRPr lang="cs-CZ" sz="44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457923" y="922579"/>
            <a:ext cx="3689528" cy="936105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Zaoblený obdélník 6"/>
          <p:cNvSpPr/>
          <p:nvPr/>
        </p:nvSpPr>
        <p:spPr>
          <a:xfrm>
            <a:off x="327382" y="666276"/>
            <a:ext cx="3837828" cy="148701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4" tIns="0" rIns="219094" bIns="0" numCol="1" spcCol="1270" anchor="ctr" anchorCtr="0">
            <a:noAutofit/>
          </a:bodyPr>
          <a:lstStyle/>
          <a:p>
            <a:pPr algn="ctr"/>
            <a:r>
              <a:rPr lang="cs-CZ" sz="3200" dirty="0" smtClean="0"/>
              <a:t>Thomson </a:t>
            </a:r>
            <a:r>
              <a:rPr lang="en-US" sz="3200" dirty="0" smtClean="0"/>
              <a:t>(1</a:t>
            </a:r>
            <a:r>
              <a:rPr lang="cs-CZ" sz="3200" dirty="0" smtClean="0"/>
              <a:t>904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251520" y="2027610"/>
            <a:ext cx="6552728" cy="1686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sz="2800" dirty="0" smtClean="0"/>
          </a:p>
          <a:p>
            <a:pPr marL="45720" indent="0">
              <a:buFont typeface="Georgia" pitchFamily="18" charset="0"/>
              <a:buNone/>
            </a:pPr>
            <a:endParaRPr lang="cs-CZ" sz="2800" dirty="0" smtClean="0"/>
          </a:p>
          <a:p>
            <a:pPr marL="45720" indent="0">
              <a:buFont typeface="Georgia" pitchFamily="18" charset="0"/>
              <a:buNone/>
            </a:pPr>
            <a:endParaRPr lang="cs-CZ" sz="2800" dirty="0" smtClean="0"/>
          </a:p>
          <a:p>
            <a:pPr marL="45720" indent="0">
              <a:buFont typeface="Georgia" pitchFamily="18" charset="0"/>
              <a:buNone/>
            </a:pPr>
            <a:endParaRPr lang="cs-CZ" sz="2800" dirty="0"/>
          </a:p>
        </p:txBody>
      </p:sp>
      <p:sp>
        <p:nvSpPr>
          <p:cNvPr id="17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4475" y="1844307"/>
            <a:ext cx="3816424" cy="374009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/>
              <a:t>Atom se skládá ze záporn</a:t>
            </a:r>
            <a:r>
              <a:rPr lang="cs-CZ" sz="2800" dirty="0" smtClean="0"/>
              <a:t>ě nabitých elektronů různě rozmístěných v kladně nabité hmotě</a:t>
            </a:r>
            <a:endParaRPr lang="en-US" sz="2800" dirty="0" smtClean="0"/>
          </a:p>
          <a:p>
            <a:pPr marL="45720" indent="0">
              <a:buNone/>
            </a:pPr>
            <a:endParaRPr lang="cs-CZ" sz="2800" dirty="0" smtClean="0"/>
          </a:p>
          <a:p>
            <a:pPr marL="45720" indent="0">
              <a:buNone/>
            </a:pPr>
            <a:endParaRPr lang="cs-CZ" sz="2800" dirty="0" smtClean="0"/>
          </a:p>
          <a:p>
            <a:pPr marL="45720" indent="0">
              <a:buNone/>
            </a:pPr>
            <a:endParaRPr lang="cs-CZ" sz="2800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67" y="1272019"/>
            <a:ext cx="4501561" cy="3214396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22" y="4419066"/>
            <a:ext cx="3114729" cy="233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1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0872" y="0"/>
            <a:ext cx="88924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dirty="0" smtClean="0"/>
              <a:t>Objev atomového jádra</a:t>
            </a:r>
            <a:endParaRPr lang="cs-CZ" sz="44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827584" y="802015"/>
            <a:ext cx="3689528" cy="936105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Zaoblený obdélník 6"/>
          <p:cNvSpPr/>
          <p:nvPr/>
        </p:nvSpPr>
        <p:spPr>
          <a:xfrm>
            <a:off x="697043" y="545712"/>
            <a:ext cx="3837828" cy="148701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4" tIns="0" rIns="219094" bIns="0" numCol="1" spcCol="1270" anchor="ctr" anchorCtr="0">
            <a:noAutofit/>
          </a:bodyPr>
          <a:lstStyle/>
          <a:p>
            <a:pPr algn="ctr"/>
            <a:r>
              <a:rPr lang="cs-CZ" sz="3200" dirty="0" err="1" smtClean="0"/>
              <a:t>Rutherford</a:t>
            </a:r>
            <a:r>
              <a:rPr lang="cs-CZ" sz="3200" dirty="0" smtClean="0"/>
              <a:t> </a:t>
            </a:r>
            <a:r>
              <a:rPr lang="en-US" sz="3200" dirty="0" smtClean="0"/>
              <a:t>(1</a:t>
            </a:r>
            <a:r>
              <a:rPr lang="cs-CZ" sz="3200" dirty="0" smtClean="0"/>
              <a:t>911</a:t>
            </a:r>
            <a:r>
              <a:rPr lang="en-US" sz="3200" dirty="0" smtClean="0"/>
              <a:t>)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ástupný symbol pro obsah 2"/>
              <p:cNvSpPr txBox="1">
                <a:spLocks/>
              </p:cNvSpPr>
              <p:nvPr/>
            </p:nvSpPr>
            <p:spPr>
              <a:xfrm>
                <a:off x="251520" y="2027610"/>
                <a:ext cx="6552728" cy="16867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64208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87752" indent="-182880" algn="l" defTabSz="914400" rtl="0" eaLnBrk="1" latinLnBrk="0" hangingPunct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 smtClean="0"/>
                  <a:t>Rozptyl 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cs-CZ" sz="2800" dirty="0" smtClean="0"/>
                  <a:t>-částic na zlaté fólii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 smtClean="0"/>
                  <a:t>K odrazu dochází i pod velkým úhlem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 marL="45720" indent="0">
                  <a:buFont typeface="Georgia" pitchFamily="18" charset="0"/>
                  <a:buNone/>
                </a:pPr>
                <a:endParaRPr lang="cs-CZ" sz="2800" dirty="0" smtClean="0"/>
              </a:p>
              <a:p>
                <a:pPr marL="45720" indent="0">
                  <a:buFont typeface="Georgia" pitchFamily="18" charset="0"/>
                  <a:buNone/>
                </a:pPr>
                <a:endParaRPr lang="cs-CZ" sz="2800" dirty="0" smtClean="0"/>
              </a:p>
              <a:p>
                <a:pPr marL="45720" indent="0">
                  <a:buFont typeface="Georgia" pitchFamily="18" charset="0"/>
                  <a:buNone/>
                </a:pPr>
                <a:endParaRPr lang="cs-CZ" sz="2800" dirty="0"/>
              </a:p>
            </p:txBody>
          </p:sp>
        </mc:Choice>
        <mc:Fallback>
          <p:sp>
            <p:nvSpPr>
              <p:cNvPr id="1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027610"/>
                <a:ext cx="6552728" cy="1686746"/>
              </a:xfrm>
              <a:prstGeom prst="rect">
                <a:avLst/>
              </a:prstGeom>
              <a:blipFill>
                <a:blip r:embed="rId2"/>
                <a:stretch>
                  <a:fillRect l="-1860" t="-97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565" y="773075"/>
            <a:ext cx="2198191" cy="29483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25" y="3140968"/>
            <a:ext cx="5099093" cy="349058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858" y="4003846"/>
            <a:ext cx="3559553" cy="236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94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0872" y="0"/>
            <a:ext cx="88924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dirty="0" smtClean="0"/>
              <a:t>Modely atomového jádra</a:t>
            </a:r>
            <a:endParaRPr lang="cs-CZ" sz="44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827584" y="802015"/>
            <a:ext cx="7344816" cy="936105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Zaoblený obdélník 6"/>
          <p:cNvSpPr/>
          <p:nvPr/>
        </p:nvSpPr>
        <p:spPr>
          <a:xfrm>
            <a:off x="697042" y="545712"/>
            <a:ext cx="7691381" cy="148701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4" tIns="0" rIns="219094" bIns="0" numCol="1" spcCol="1270" anchor="ctr" anchorCtr="0">
            <a:noAutofit/>
          </a:bodyPr>
          <a:lstStyle/>
          <a:p>
            <a:pPr algn="ctr"/>
            <a:r>
              <a:rPr lang="cs-CZ" sz="3200" dirty="0" err="1" smtClean="0"/>
              <a:t>Rutherfordův</a:t>
            </a:r>
            <a:r>
              <a:rPr lang="cs-CZ" sz="3200" dirty="0" smtClean="0"/>
              <a:t> planetární model </a:t>
            </a:r>
            <a:r>
              <a:rPr lang="en-US" sz="3200" dirty="0" smtClean="0"/>
              <a:t>(1</a:t>
            </a:r>
            <a:r>
              <a:rPr lang="cs-CZ" sz="3200" dirty="0" smtClean="0"/>
              <a:t>911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00" y="1849378"/>
            <a:ext cx="5649884" cy="3673968"/>
          </a:xfrm>
          <a:prstGeom prst="rect">
            <a:avLst/>
          </a:prstGeom>
        </p:spPr>
      </p:pic>
      <p:sp>
        <p:nvSpPr>
          <p:cNvPr id="10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2113" y="1846374"/>
            <a:ext cx="3225751" cy="50405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/>
              <a:t>Elektrony obíhají kolem jádra jako planety kolem slunce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/>
              <a:t>Není stabilní – elektron vyzařuje, ztrácí energii a padá na jádro</a:t>
            </a:r>
            <a:endParaRPr lang="cs-CZ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/>
              <a:t>Nedokáže vysvětlit čárové spektrum atomu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" indent="0">
              <a:buNone/>
            </a:pPr>
            <a:endParaRPr lang="cs-CZ" sz="2800" dirty="0" smtClean="0"/>
          </a:p>
          <a:p>
            <a:pPr marL="45720" indent="0">
              <a:buNone/>
            </a:pPr>
            <a:endParaRPr lang="cs-CZ" sz="2800" dirty="0" smtClean="0"/>
          </a:p>
          <a:p>
            <a:pPr marL="4572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60833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0872" y="0"/>
            <a:ext cx="88924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dirty="0" smtClean="0"/>
              <a:t>Modely atomového jádra</a:t>
            </a:r>
            <a:endParaRPr lang="cs-CZ" sz="44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704049" y="742801"/>
            <a:ext cx="3240360" cy="1224136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Zaoblený obdélník 6"/>
          <p:cNvSpPr/>
          <p:nvPr/>
        </p:nvSpPr>
        <p:spPr>
          <a:xfrm>
            <a:off x="697043" y="545712"/>
            <a:ext cx="3082870" cy="148701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4" tIns="0" rIns="219094" bIns="0" numCol="1" spcCol="1270" anchor="ctr" anchorCtr="0">
            <a:noAutofit/>
          </a:bodyPr>
          <a:lstStyle/>
          <a:p>
            <a:pPr algn="ctr"/>
            <a:r>
              <a:rPr lang="cs-CZ" sz="3200" dirty="0" smtClean="0"/>
              <a:t>Bohrův model </a:t>
            </a:r>
            <a:r>
              <a:rPr lang="en-US" sz="3200" dirty="0" smtClean="0"/>
              <a:t>(1</a:t>
            </a:r>
            <a:r>
              <a:rPr lang="cs-CZ" sz="3200" dirty="0" smtClean="0"/>
              <a:t>913</a:t>
            </a:r>
            <a:r>
              <a:rPr lang="en-US" sz="3200" dirty="0" smtClean="0"/>
              <a:t>)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ástupný symbol pro obsah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95536" y="1986746"/>
                <a:ext cx="4824536" cy="504056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 smtClean="0"/>
                  <a:t>Elektrony mohou být na jistých stabilních </a:t>
                </a:r>
                <a:r>
                  <a:rPr lang="cs-CZ" sz="2800" dirty="0" err="1" smtClean="0"/>
                  <a:t>orbitách</a:t>
                </a:r>
                <a:endParaRPr lang="cs-CZ" sz="2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 err="1" smtClean="0"/>
                  <a:t>Orbitám</a:t>
                </a:r>
                <a:r>
                  <a:rPr lang="cs-CZ" sz="2800" dirty="0" smtClean="0"/>
                  <a:t> odpovídají dobře definované energie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cs-CZ" sz="2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 smtClean="0"/>
                  <a:t>Elektron může přeskočit mezi </a:t>
                </a:r>
                <a:r>
                  <a:rPr lang="cs-CZ" sz="2800" dirty="0" err="1" smtClean="0"/>
                  <a:t>orbitami</a:t>
                </a:r>
                <a:r>
                  <a:rPr lang="cs-CZ" sz="2800" dirty="0" smtClean="0"/>
                  <a:t> a vyzářit foton – vysvětluje čárové spektrum atomů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2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 marL="45720" indent="0">
                  <a:buNone/>
                </a:pPr>
                <a:endParaRPr lang="cs-CZ" sz="2800" dirty="0" smtClean="0"/>
              </a:p>
              <a:p>
                <a:pPr marL="45720" indent="0">
                  <a:buNone/>
                </a:pPr>
                <a:endParaRPr lang="cs-CZ" sz="2800" dirty="0" smtClean="0"/>
              </a:p>
              <a:p>
                <a:pPr marL="45720" indent="0">
                  <a:buNone/>
                </a:pPr>
                <a:endParaRPr lang="cs-CZ" sz="2800" dirty="0"/>
              </a:p>
            </p:txBody>
          </p:sp>
        </mc:Choice>
        <mc:Fallback>
          <p:sp>
            <p:nvSpPr>
              <p:cNvPr id="10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95536" y="1986746"/>
                <a:ext cx="4824536" cy="5040560"/>
              </a:xfrm>
              <a:blipFill>
                <a:blip r:embed="rId2"/>
                <a:stretch>
                  <a:fillRect l="-2528" t="-31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36712"/>
            <a:ext cx="1891139" cy="26594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4347965" cy="2855979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>
          <a:xfrm>
            <a:off x="714730" y="5851709"/>
            <a:ext cx="3268030" cy="720080"/>
          </a:xfrm>
          <a:prstGeom prst="roundRect">
            <a:avLst/>
          </a:prstGeom>
          <a:solidFill>
            <a:schemeClr val="accent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200" dirty="0" smtClean="0"/>
              <a:t>Proč?</a:t>
            </a:r>
            <a:endParaRPr lang="cs-CZ" sz="3200" dirty="0"/>
          </a:p>
          <a:p>
            <a:pPr algn="ctr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6412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sz="4400" dirty="0" smtClean="0"/>
              <a:t>Záření absolutně černého tělesa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67796" y="1556660"/>
            <a:ext cx="8064896" cy="50405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err="1" smtClean="0"/>
              <a:t>Absolutn</a:t>
            </a:r>
            <a:r>
              <a:rPr lang="cs-CZ" sz="2800" dirty="0" smtClean="0"/>
              <a:t>ě černé těleso</a:t>
            </a:r>
            <a:r>
              <a:rPr lang="cs-CZ" sz="2800" dirty="0"/>
              <a:t> </a:t>
            </a:r>
            <a:r>
              <a:rPr lang="en-US" sz="2800" dirty="0" smtClean="0"/>
              <a:t>(BB)</a:t>
            </a:r>
            <a:r>
              <a:rPr lang="cs-CZ" sz="2800" dirty="0" smtClean="0"/>
              <a:t>- vyzařuje a</a:t>
            </a:r>
            <a:r>
              <a:rPr lang="en-US" sz="2800" dirty="0" smtClean="0"/>
              <a:t> </a:t>
            </a:r>
            <a:r>
              <a:rPr lang="cs-CZ" sz="2800" dirty="0" smtClean="0"/>
              <a:t>absorbuje E-M záření na všech vlnových délkách</a:t>
            </a:r>
            <a:endParaRPr lang="en-US" sz="2800" dirty="0" smtClean="0"/>
          </a:p>
          <a:p>
            <a:pPr marL="45720" indent="0">
              <a:buNone/>
            </a:pPr>
            <a:endParaRPr lang="cs-CZ" sz="2800" dirty="0" smtClean="0"/>
          </a:p>
          <a:p>
            <a:pPr marL="45720" indent="0">
              <a:buNone/>
            </a:pPr>
            <a:endParaRPr lang="cs-CZ" sz="2800" dirty="0" smtClean="0"/>
          </a:p>
          <a:p>
            <a:pPr marL="45720" indent="0">
              <a:buNone/>
            </a:pP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97" y="2708920"/>
            <a:ext cx="7296811" cy="41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14189</TotalTime>
  <Words>2220</Words>
  <Application>Microsoft Office PowerPoint</Application>
  <PresentationFormat>Předvádění na obrazovce (4:3)</PresentationFormat>
  <Paragraphs>304</Paragraphs>
  <Slides>40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 Math</vt:lpstr>
      <vt:lpstr>Georgia</vt:lpstr>
      <vt:lpstr>Trebuchet MS</vt:lpstr>
      <vt:lpstr>Aerodynamika</vt:lpstr>
      <vt:lpstr>Vznik kvantové mechaniky</vt:lpstr>
      <vt:lpstr>Spektrální linie</vt:lpstr>
      <vt:lpstr>Emisní spektra</vt:lpstr>
      <vt:lpstr>Objev elektronu</vt:lpstr>
      <vt:lpstr>Pudinkový model atomu</vt:lpstr>
      <vt:lpstr>Objev atomového jádra</vt:lpstr>
      <vt:lpstr>Modely atomového jádra</vt:lpstr>
      <vt:lpstr>Modely atomového jádra</vt:lpstr>
      <vt:lpstr>Záření absolutně černého tělesa</vt:lpstr>
      <vt:lpstr>Záření absolutně černého tělesa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Kvantové počítání</dc:title>
  <dc:creator>Martin</dc:creator>
  <cp:lastModifiedBy>Martin</cp:lastModifiedBy>
  <cp:revision>445</cp:revision>
  <dcterms:created xsi:type="dcterms:W3CDTF">2013-02-13T09:49:56Z</dcterms:created>
  <dcterms:modified xsi:type="dcterms:W3CDTF">2020-02-28T13:48:21Z</dcterms:modified>
</cp:coreProperties>
</file>